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PT Sans Narrow"/>
      <p:regular r:id="rId32"/>
      <p:bold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3865747-6F41-4877-8868-381306643EBD}">
  <a:tblStyle styleId="{93865747-6F41-4877-8868-381306643EB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PTSansNarrow-bold.fntdata"/><Relationship Id="rId10" Type="http://schemas.openxmlformats.org/officeDocument/2006/relationships/slide" Target="slides/slide4.xml"/><Relationship Id="rId32" Type="http://schemas.openxmlformats.org/officeDocument/2006/relationships/font" Target="fonts/PTSansNarrow-regular.fntdata"/><Relationship Id="rId13" Type="http://schemas.openxmlformats.org/officeDocument/2006/relationships/slide" Target="slides/slide7.xml"/><Relationship Id="rId35" Type="http://schemas.openxmlformats.org/officeDocument/2006/relationships/font" Target="fonts/OpenSans-bold.fntdata"/><Relationship Id="rId12" Type="http://schemas.openxmlformats.org/officeDocument/2006/relationships/slide" Target="slides/slide6.xml"/><Relationship Id="rId34" Type="http://schemas.openxmlformats.org/officeDocument/2006/relationships/font" Target="fonts/OpenSans-regular.fntdata"/><Relationship Id="rId15" Type="http://schemas.openxmlformats.org/officeDocument/2006/relationships/slide" Target="slides/slide9.xml"/><Relationship Id="rId37" Type="http://schemas.openxmlformats.org/officeDocument/2006/relationships/font" Target="fonts/OpenSans-boldItalic.fntdata"/><Relationship Id="rId14" Type="http://schemas.openxmlformats.org/officeDocument/2006/relationships/slide" Target="slides/slide8.xml"/><Relationship Id="rId36" Type="http://schemas.openxmlformats.org/officeDocument/2006/relationships/font" Target="fonts/OpenSans-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Tuple" TargetMode="External"/><Relationship Id="rId3" Type="http://schemas.openxmlformats.org/officeDocument/2006/relationships/hyperlink" Target="https://en.wikipedia.org/wiki/Key-value_pair" TargetMode="External"/><Relationship Id="rId4" Type="http://schemas.openxmlformats.org/officeDocument/2006/relationships/hyperlink" Target="https://en.wikipedia.org/wiki/Tuple" TargetMode="External"/><Relationship Id="rId5" Type="http://schemas.openxmlformats.org/officeDocument/2006/relationships/hyperlink" Target="https://en.wikipedia.org/wiki/Triplet_(disambiguation)" TargetMode="External"/><Relationship Id="rId6" Type="http://schemas.openxmlformats.org/officeDocument/2006/relationships/hyperlink" Target="https://en.wikipedia.org/wiki/Timestamp" TargetMode="External"/><Relationship Id="rId7" Type="http://schemas.openxmlformats.org/officeDocument/2006/relationships/hyperlink" Target="https://en.wikipedia.org/wiki/Relational_database" TargetMode="External"/><Relationship Id="rId8" Type="http://schemas.openxmlformats.org/officeDocument/2006/relationships/hyperlink" Target="https://en.wikipedia.org/wiki/Database_tabl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84d27c9c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84d27c9c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100"/>
              </a:spcAft>
              <a:buNone/>
            </a:pPr>
            <a:r>
              <a:rPr lang="en" sz="1150">
                <a:solidFill>
                  <a:srgbClr val="242729"/>
                </a:solidFill>
                <a:highlight>
                  <a:srgbClr val="FFFFFF"/>
                </a:highlight>
              </a:rPr>
              <a:t>Relating/Connecting</a:t>
            </a:r>
            <a:endParaRPr sz="1150">
              <a:solidFill>
                <a:srgbClr val="242729"/>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84d27c9c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84d27c9c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100"/>
              </a:spcAft>
              <a:buNone/>
            </a:pPr>
            <a:r>
              <a:rPr b="1" lang="en" sz="1150">
                <a:solidFill>
                  <a:srgbClr val="242729"/>
                </a:solidFill>
                <a:highlight>
                  <a:srgbClr val="FFFFFF"/>
                </a:highlight>
              </a:rPr>
              <a:t>Atomicity</a:t>
            </a:r>
            <a:r>
              <a:rPr lang="en" sz="1150">
                <a:solidFill>
                  <a:srgbClr val="242729"/>
                </a:solidFill>
                <a:highlight>
                  <a:srgbClr val="FFFFFF"/>
                </a:highlight>
              </a:rPr>
              <a:t> is an all-or-none proposition; </a:t>
            </a:r>
            <a:r>
              <a:rPr b="1" lang="en" sz="1150">
                <a:solidFill>
                  <a:srgbClr val="242729"/>
                </a:solidFill>
                <a:highlight>
                  <a:srgbClr val="FFFFFF"/>
                </a:highlight>
              </a:rPr>
              <a:t>Consistency</a:t>
            </a:r>
            <a:r>
              <a:rPr lang="en" sz="1150">
                <a:solidFill>
                  <a:srgbClr val="242729"/>
                </a:solidFill>
                <a:highlight>
                  <a:srgbClr val="FFFFFF"/>
                </a:highlight>
              </a:rPr>
              <a:t> guarantees that a transaction never leaves your database in a half-finished state; </a:t>
            </a:r>
            <a:r>
              <a:rPr b="1" lang="en" sz="1150">
                <a:solidFill>
                  <a:srgbClr val="242729"/>
                </a:solidFill>
                <a:highlight>
                  <a:srgbClr val="FFFFFF"/>
                </a:highlight>
              </a:rPr>
              <a:t>Isolation</a:t>
            </a:r>
            <a:r>
              <a:rPr lang="en" sz="1150">
                <a:solidFill>
                  <a:srgbClr val="242729"/>
                </a:solidFill>
                <a:highlight>
                  <a:srgbClr val="FFFFFF"/>
                </a:highlight>
              </a:rPr>
              <a:t> keeps transactions separated from each other until they’re finished; </a:t>
            </a:r>
            <a:r>
              <a:rPr b="1" lang="en" sz="1150">
                <a:solidFill>
                  <a:srgbClr val="242729"/>
                </a:solidFill>
                <a:highlight>
                  <a:srgbClr val="FFFFFF"/>
                </a:highlight>
              </a:rPr>
              <a:t>Durability</a:t>
            </a:r>
            <a:r>
              <a:rPr lang="en" sz="1150">
                <a:solidFill>
                  <a:srgbClr val="242729"/>
                </a:solidFill>
                <a:highlight>
                  <a:srgbClr val="FFFFFF"/>
                </a:highlight>
              </a:rPr>
              <a:t> guarantees that the database will keep track of pending changes in such a way that the server can recover from an abnormal termination.</a:t>
            </a:r>
            <a:endParaRPr sz="1150">
              <a:solidFill>
                <a:srgbClr val="242729"/>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84d27c9c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84d27c9c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relational database management system</a:t>
            </a:r>
            <a:endParaRPr/>
          </a:p>
          <a:p>
            <a:pPr indent="0" lvl="0" marL="0" rtl="0" algn="l">
              <a:spcBef>
                <a:spcPts val="0"/>
              </a:spcBef>
              <a:spcAft>
                <a:spcPts val="0"/>
              </a:spcAft>
              <a:buNone/>
            </a:pPr>
            <a:r>
              <a:rPr lang="en"/>
              <a:t>Additionally, the development team also considered MySQL as another relational database system for Enchilada</a:t>
            </a:r>
            <a:endParaRPr/>
          </a:p>
          <a:p>
            <a:pPr indent="0" lvl="0" marL="0" rtl="0" algn="l">
              <a:spcBef>
                <a:spcPts val="0"/>
              </a:spcBef>
              <a:spcAft>
                <a:spcPts val="0"/>
              </a:spcAft>
              <a:buNone/>
            </a:pPr>
            <a:r>
              <a:rPr lang="en"/>
              <a:t>Why do we care about it being open source (no money/licensing) /cross-platform?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82ef74fe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82ef74fe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Also called wide column store, other example is google big table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lang="en" sz="1050">
                <a:solidFill>
                  <a:srgbClr val="202122"/>
                </a:solidFill>
                <a:highlight>
                  <a:srgbClr val="FFFFFF"/>
                </a:highlight>
              </a:rPr>
              <a:t>It is a </a:t>
            </a:r>
            <a:r>
              <a:rPr lang="en" sz="1050">
                <a:solidFill>
                  <a:srgbClr val="0B0080"/>
                </a:solidFill>
                <a:highlight>
                  <a:srgbClr val="FFFFFF"/>
                </a:highlight>
                <a:uFill>
                  <a:noFill/>
                </a:uFill>
                <a:hlinkClick r:id="rId2"/>
              </a:rPr>
              <a:t>tuple</a:t>
            </a:r>
            <a:r>
              <a:rPr lang="en" sz="1050">
                <a:solidFill>
                  <a:srgbClr val="202122"/>
                </a:solidFill>
                <a:highlight>
                  <a:srgbClr val="FFFFFF"/>
                </a:highlight>
              </a:rPr>
              <a:t> (pair) that consists of a </a:t>
            </a:r>
            <a:r>
              <a:rPr lang="en" sz="1050">
                <a:solidFill>
                  <a:srgbClr val="0B0080"/>
                </a:solidFill>
                <a:highlight>
                  <a:srgbClr val="FFFFFF"/>
                </a:highlight>
                <a:uFill>
                  <a:noFill/>
                </a:uFill>
                <a:hlinkClick r:id="rId3"/>
              </a:rPr>
              <a:t>key-value pair</a:t>
            </a:r>
            <a:r>
              <a:rPr lang="en" sz="1050">
                <a:solidFill>
                  <a:srgbClr val="202122"/>
                </a:solidFill>
                <a:highlight>
                  <a:srgbClr val="FFFFFF"/>
                </a:highlight>
              </a:rPr>
              <a:t>, where the key is mapped to a value that is a set of columns. In analogy with relational databases, a column family is as a "table", each key-value pair being a "row". Each column is a </a:t>
            </a:r>
            <a:r>
              <a:rPr lang="en" sz="1050">
                <a:solidFill>
                  <a:srgbClr val="0B0080"/>
                </a:solidFill>
                <a:highlight>
                  <a:srgbClr val="FFFFFF"/>
                </a:highlight>
                <a:uFill>
                  <a:noFill/>
                </a:uFill>
                <a:hlinkClick r:id="rId4"/>
              </a:rPr>
              <a:t>tuple</a:t>
            </a:r>
            <a:r>
              <a:rPr lang="en" sz="1050">
                <a:solidFill>
                  <a:srgbClr val="202122"/>
                </a:solidFill>
                <a:highlight>
                  <a:srgbClr val="FFFFFF"/>
                </a:highlight>
              </a:rPr>
              <a:t> (</a:t>
            </a:r>
            <a:r>
              <a:rPr lang="en" sz="1050">
                <a:solidFill>
                  <a:srgbClr val="0B0080"/>
                </a:solidFill>
                <a:highlight>
                  <a:srgbClr val="FFFFFF"/>
                </a:highlight>
                <a:uFill>
                  <a:noFill/>
                </a:uFill>
                <a:hlinkClick r:id="rId5"/>
              </a:rPr>
              <a:t>triplet</a:t>
            </a:r>
            <a:r>
              <a:rPr lang="en" sz="1050">
                <a:solidFill>
                  <a:srgbClr val="202122"/>
                </a:solidFill>
                <a:highlight>
                  <a:srgbClr val="FFFFFF"/>
                </a:highlight>
              </a:rPr>
              <a:t>) consisting of a column name, a value, and a </a:t>
            </a:r>
            <a:r>
              <a:rPr lang="en" sz="1050">
                <a:solidFill>
                  <a:srgbClr val="0B0080"/>
                </a:solidFill>
                <a:highlight>
                  <a:srgbClr val="FFFFFF"/>
                </a:highlight>
                <a:uFill>
                  <a:noFill/>
                </a:uFill>
                <a:hlinkClick r:id="rId6"/>
              </a:rPr>
              <a:t>timestamp</a:t>
            </a:r>
            <a:r>
              <a:rPr lang="en" sz="1050">
                <a:solidFill>
                  <a:srgbClr val="202122"/>
                </a:solidFill>
                <a:highlight>
                  <a:srgbClr val="FFFFFF"/>
                </a:highlight>
              </a:rPr>
              <a:t>. In a </a:t>
            </a:r>
            <a:r>
              <a:rPr lang="en" sz="1050">
                <a:solidFill>
                  <a:srgbClr val="0B0080"/>
                </a:solidFill>
                <a:highlight>
                  <a:srgbClr val="FFFFFF"/>
                </a:highlight>
                <a:uFill>
                  <a:noFill/>
                </a:uFill>
                <a:hlinkClick r:id="rId7"/>
              </a:rPr>
              <a:t>relational</a:t>
            </a:r>
            <a:r>
              <a:rPr lang="en" sz="1050">
                <a:solidFill>
                  <a:srgbClr val="202122"/>
                </a:solidFill>
                <a:highlight>
                  <a:srgbClr val="FFFFFF"/>
                </a:highlight>
              </a:rPr>
              <a:t> </a:t>
            </a:r>
            <a:r>
              <a:rPr lang="en" sz="1050">
                <a:solidFill>
                  <a:srgbClr val="0B0080"/>
                </a:solidFill>
                <a:highlight>
                  <a:srgbClr val="FFFFFF"/>
                </a:highlight>
                <a:uFill>
                  <a:noFill/>
                </a:uFill>
                <a:hlinkClick r:id="rId8"/>
              </a:rPr>
              <a:t>database table</a:t>
            </a:r>
            <a:r>
              <a:rPr lang="en" sz="1050">
                <a:solidFill>
                  <a:srgbClr val="202122"/>
                </a:solidFill>
                <a:highlight>
                  <a:srgbClr val="FFFFFF"/>
                </a:highlight>
              </a:rPr>
              <a:t>, this data would be grouped together within a table with other non-related data.”</a:t>
            </a:r>
            <a:endParaRPr sz="1050">
              <a:solidFill>
                <a:srgbClr val="202122"/>
              </a:solidFill>
              <a:highlight>
                <a:srgbClr val="FFFFFF"/>
              </a:highlight>
            </a:endParaRPr>
          </a:p>
          <a:p>
            <a:pPr indent="0" lvl="0" marL="0" rtl="0" algn="l">
              <a:spcBef>
                <a:spcPts val="0"/>
              </a:spcBef>
              <a:spcAft>
                <a:spcPts val="0"/>
              </a:spcAft>
              <a:buNone/>
            </a:pPr>
            <a:r>
              <a:t/>
            </a:r>
            <a:endParaRPr sz="1050">
              <a:solidFill>
                <a:srgbClr val="202122"/>
              </a:solidFill>
              <a:highlight>
                <a:srgbClr val="FFFFFF"/>
              </a:highlight>
            </a:endParaRPr>
          </a:p>
          <a:p>
            <a:pPr indent="0" lvl="0" marL="0" rtl="0" algn="l">
              <a:spcBef>
                <a:spcPts val="0"/>
              </a:spcBef>
              <a:spcAft>
                <a:spcPts val="0"/>
              </a:spcAft>
              <a:buNone/>
            </a:pPr>
            <a:r>
              <a:t/>
            </a:r>
            <a:endParaRPr sz="1050">
              <a:solidFill>
                <a:srgbClr val="202122"/>
              </a:solidFill>
              <a:highlight>
                <a:srgbClr val="FFFFFF"/>
              </a:highlight>
            </a:endParaRPr>
          </a:p>
          <a:p>
            <a:pPr indent="0" lvl="0" marL="0" rtl="0" algn="l">
              <a:spcBef>
                <a:spcPts val="0"/>
              </a:spcBef>
              <a:spcAft>
                <a:spcPts val="0"/>
              </a:spcAft>
              <a:buNone/>
            </a:pPr>
            <a:r>
              <a:rPr lang="en" sz="1050">
                <a:solidFill>
                  <a:srgbClr val="202122"/>
                </a:solidFill>
                <a:highlight>
                  <a:srgbClr val="FFFFFF"/>
                </a:highlight>
              </a:rPr>
              <a:t>Asynchronous </a:t>
            </a:r>
            <a:endParaRPr sz="1050">
              <a:solidFill>
                <a:srgbClr val="202122"/>
              </a:solidFill>
              <a:highlight>
                <a:srgbClr val="FFFFFF"/>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82ef74fe7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82ef74fe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83a90326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83a90326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783a903266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83a903266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783a903266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83a903266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783a903266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83a903266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783a903266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83a903266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84d27c9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84d27c9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is Deborah</a:t>
            </a:r>
            <a:endParaRPr/>
          </a:p>
          <a:p>
            <a:pPr indent="0" lvl="0" marL="0" rtl="0" algn="l">
              <a:spcBef>
                <a:spcPts val="0"/>
              </a:spcBef>
              <a:spcAft>
                <a:spcPts val="0"/>
              </a:spcAft>
              <a:buNone/>
            </a:pPr>
            <a:r>
              <a:rPr lang="en"/>
              <a:t>This tool is widely used in research beyond Carleton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783a90326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83a90326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782ef74fe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82ef74fe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8598be1dd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598be1dd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782ef74fe7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82ef74fe7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Mongo has low overhead (few acid guarantees) and automatically indexes on the “_id” field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784d27c9c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784d27c9c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are we revisiting tests? Some of them weren’t passing, might want to make sure the whole system is working as it isn’t as of the latest Maven rebuild. (e.g. check and update drivers, etc.)</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87432bcd92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87432bcd92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784d27c9c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84d27c9c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82ef74fe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82ef74fe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83a90326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83a90326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83a90326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83a90326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83a90326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83a90326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84d27c9c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84d27c9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100"/>
              </a:spcAft>
              <a:buNone/>
            </a:pPr>
            <a:r>
              <a:t/>
            </a:r>
            <a:endParaRPr sz="1150">
              <a:solidFill>
                <a:srgbClr val="242729"/>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87432bcd9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7432bcd9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100"/>
              </a:spcAft>
              <a:buNone/>
            </a:pPr>
            <a:r>
              <a:rPr lang="en" sz="1150">
                <a:solidFill>
                  <a:srgbClr val="242729"/>
                </a:solidFill>
                <a:highlight>
                  <a:srgbClr val="FFFFFF"/>
                </a:highlight>
              </a:rPr>
              <a:t>SELECT (What info from the results to get back), FROM (Table), WHERE (Filter) - explain each component</a:t>
            </a:r>
            <a:endParaRPr sz="1150">
              <a:solidFill>
                <a:srgbClr val="242729"/>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3250">
                <a:solidFill>
                  <a:srgbClr val="1D1C1D"/>
                </a:solidFill>
              </a:rPr>
              <a:t>Benchmarking SQL and NoSQL Database Systems; Baking a New Enchilada</a:t>
            </a:r>
            <a:endParaRPr sz="7300"/>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Kelsey Krantz, Thais Del Rosario, Nathan Rowley, Eric Stadelman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Relational Database Structure</a:t>
            </a:r>
            <a:endParaRPr/>
          </a:p>
        </p:txBody>
      </p:sp>
      <p:sp>
        <p:nvSpPr>
          <p:cNvPr id="127" name="Google Shape;127;p22"/>
          <p:cNvSpPr txBox="1"/>
          <p:nvPr>
            <p:ph idx="1" type="body"/>
          </p:nvPr>
        </p:nvSpPr>
        <p:spPr>
          <a:xfrm>
            <a:off x="311700" y="1266325"/>
            <a:ext cx="40428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Data stored in a set of relations between tables.</a:t>
            </a:r>
            <a:endParaRPr/>
          </a:p>
          <a:p>
            <a:pPr indent="-342900" lvl="0" marL="457200" rtl="0" algn="l">
              <a:spcBef>
                <a:spcPts val="0"/>
              </a:spcBef>
              <a:spcAft>
                <a:spcPts val="0"/>
              </a:spcAft>
              <a:buSzPts val="1800"/>
              <a:buChar char="●"/>
            </a:pPr>
            <a:r>
              <a:rPr lang="en"/>
              <a:t>Attributes in a column can refer directly to data in another table.</a:t>
            </a:r>
            <a:endParaRPr/>
          </a:p>
          <a:p>
            <a:pPr indent="-342900" lvl="0" marL="457200" rtl="0" algn="l">
              <a:spcBef>
                <a:spcPts val="0"/>
              </a:spcBef>
              <a:spcAft>
                <a:spcPts val="0"/>
              </a:spcAft>
              <a:buSzPts val="1800"/>
              <a:buChar char="●"/>
            </a:pPr>
            <a:r>
              <a:rPr lang="en"/>
              <a:t>Primary &amp; Foreign keys</a:t>
            </a:r>
            <a:endParaRPr/>
          </a:p>
          <a:p>
            <a:pPr indent="-342900" lvl="0" marL="457200" rtl="0" algn="l">
              <a:spcBef>
                <a:spcPts val="0"/>
              </a:spcBef>
              <a:spcAft>
                <a:spcPts val="0"/>
              </a:spcAft>
              <a:buSzPts val="1800"/>
              <a:buChar char="●"/>
            </a:pPr>
            <a:r>
              <a:rPr lang="en"/>
              <a:t>Minimized redundancy</a:t>
            </a:r>
            <a:endParaRPr/>
          </a:p>
          <a:p>
            <a:pPr indent="0" lvl="0" marL="0" rtl="0" algn="l">
              <a:spcBef>
                <a:spcPts val="1600"/>
              </a:spcBef>
              <a:spcAft>
                <a:spcPts val="1600"/>
              </a:spcAft>
              <a:buNone/>
            </a:pPr>
            <a:r>
              <a:t/>
            </a:r>
            <a:endParaRPr/>
          </a:p>
        </p:txBody>
      </p:sp>
      <p:pic>
        <p:nvPicPr>
          <p:cNvPr id="128" name="Google Shape;128;p22"/>
          <p:cNvPicPr preferRelativeResize="0"/>
          <p:nvPr/>
        </p:nvPicPr>
        <p:blipFill>
          <a:blip r:embed="rId3">
            <a:alphaModFix/>
          </a:blip>
          <a:stretch>
            <a:fillRect/>
          </a:stretch>
        </p:blipFill>
        <p:spPr>
          <a:xfrm>
            <a:off x="4307675" y="1680050"/>
            <a:ext cx="4836326" cy="2200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Relational Systems - ACID</a:t>
            </a:r>
            <a:endParaRPr/>
          </a:p>
        </p:txBody>
      </p:sp>
      <p:sp>
        <p:nvSpPr>
          <p:cNvPr id="134" name="Google Shape;134;p23"/>
          <p:cNvSpPr txBox="1"/>
          <p:nvPr>
            <p:ph idx="1" type="body"/>
          </p:nvPr>
        </p:nvSpPr>
        <p:spPr>
          <a:xfrm>
            <a:off x="311700" y="1266325"/>
            <a:ext cx="71892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Strong guarantee of ACID properties</a:t>
            </a:r>
            <a:endParaRPr/>
          </a:p>
          <a:p>
            <a:pPr indent="-317500" lvl="1" marL="914400" rtl="0" algn="l">
              <a:spcBef>
                <a:spcPts val="0"/>
              </a:spcBef>
              <a:spcAft>
                <a:spcPts val="0"/>
              </a:spcAft>
              <a:buSzPts val="1400"/>
              <a:buChar char="○"/>
            </a:pPr>
            <a:r>
              <a:rPr lang="en"/>
              <a:t>Atomicity</a:t>
            </a:r>
            <a:endParaRPr/>
          </a:p>
          <a:p>
            <a:pPr indent="-317500" lvl="1" marL="914400" rtl="0" algn="l">
              <a:spcBef>
                <a:spcPts val="0"/>
              </a:spcBef>
              <a:spcAft>
                <a:spcPts val="0"/>
              </a:spcAft>
              <a:buSzPts val="1400"/>
              <a:buChar char="○"/>
            </a:pPr>
            <a:r>
              <a:rPr lang="en"/>
              <a:t>Consistency</a:t>
            </a:r>
            <a:endParaRPr/>
          </a:p>
          <a:p>
            <a:pPr indent="-317500" lvl="1" marL="914400" rtl="0" algn="l">
              <a:spcBef>
                <a:spcPts val="0"/>
              </a:spcBef>
              <a:spcAft>
                <a:spcPts val="0"/>
              </a:spcAft>
              <a:buSzPts val="1400"/>
              <a:buChar char="○"/>
            </a:pPr>
            <a:r>
              <a:rPr lang="en"/>
              <a:t>Isolation</a:t>
            </a:r>
            <a:endParaRPr/>
          </a:p>
          <a:p>
            <a:pPr indent="-317500" lvl="1" marL="914400" rtl="0" algn="l">
              <a:spcBef>
                <a:spcPts val="0"/>
              </a:spcBef>
              <a:spcAft>
                <a:spcPts val="0"/>
              </a:spcAft>
              <a:buSzPts val="1400"/>
              <a:buChar char="○"/>
            </a:pPr>
            <a:r>
              <a:rPr lang="en"/>
              <a:t>Durability</a:t>
            </a:r>
            <a:endParaRPr/>
          </a:p>
          <a:p>
            <a:pPr indent="-342900" lvl="0" marL="457200" rtl="0" algn="l">
              <a:spcBef>
                <a:spcPts val="0"/>
              </a:spcBef>
              <a:spcAft>
                <a:spcPts val="0"/>
              </a:spcAft>
              <a:buSzPts val="1800"/>
              <a:buChar char="●"/>
            </a:pPr>
            <a:r>
              <a:rPr lang="en"/>
              <a:t>These properties ensure the </a:t>
            </a:r>
            <a:r>
              <a:rPr i="1" lang="en"/>
              <a:t>robustness</a:t>
            </a:r>
            <a:r>
              <a:rPr lang="en"/>
              <a:t> of the data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Relational Database - PostgreSQL</a:t>
            </a:r>
            <a:endParaRPr/>
          </a:p>
        </p:txBody>
      </p:sp>
      <p:sp>
        <p:nvSpPr>
          <p:cNvPr id="140" name="Google Shape;140;p2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Extremely similar to SQL Server</a:t>
            </a:r>
            <a:endParaRPr/>
          </a:p>
          <a:p>
            <a:pPr indent="-342900" lvl="0" marL="457200" rtl="0" algn="l">
              <a:spcBef>
                <a:spcPts val="0"/>
              </a:spcBef>
              <a:spcAft>
                <a:spcPts val="0"/>
              </a:spcAft>
              <a:buSzPts val="1800"/>
              <a:buChar char="●"/>
            </a:pPr>
            <a:r>
              <a:rPr lang="en"/>
              <a:t>Easy to set up</a:t>
            </a:r>
            <a:endParaRPr/>
          </a:p>
          <a:p>
            <a:pPr indent="-342900" lvl="0" marL="457200" rtl="0" algn="l">
              <a:spcBef>
                <a:spcPts val="0"/>
              </a:spcBef>
              <a:spcAft>
                <a:spcPts val="0"/>
              </a:spcAft>
              <a:buSzPts val="1800"/>
              <a:buChar char="●"/>
            </a:pPr>
            <a:r>
              <a:rPr lang="en"/>
              <a:t>Open source</a:t>
            </a:r>
            <a:endParaRPr/>
          </a:p>
          <a:p>
            <a:pPr indent="-342900" lvl="0" marL="457200" rtl="0" algn="l">
              <a:spcBef>
                <a:spcPts val="0"/>
              </a:spcBef>
              <a:spcAft>
                <a:spcPts val="0"/>
              </a:spcAft>
              <a:buSzPts val="1800"/>
              <a:buChar char="●"/>
            </a:pPr>
            <a:r>
              <a:rPr lang="en"/>
              <a:t>Cross-platform </a:t>
            </a:r>
            <a:endParaRPr/>
          </a:p>
        </p:txBody>
      </p:sp>
      <p:pic>
        <p:nvPicPr>
          <p:cNvPr id="141" name="Google Shape;141;p24"/>
          <p:cNvPicPr preferRelativeResize="0"/>
          <p:nvPr/>
        </p:nvPicPr>
        <p:blipFill>
          <a:blip r:embed="rId3">
            <a:alphaModFix/>
          </a:blip>
          <a:stretch>
            <a:fillRect/>
          </a:stretch>
        </p:blipFill>
        <p:spPr>
          <a:xfrm>
            <a:off x="6927300" y="3124200"/>
            <a:ext cx="1905000" cy="175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Column Family - Cassandra </a:t>
            </a:r>
            <a:endParaRPr/>
          </a:p>
        </p:txBody>
      </p:sp>
      <p:sp>
        <p:nvSpPr>
          <p:cNvPr id="147" name="Google Shape;147;p25"/>
          <p:cNvSpPr txBox="1"/>
          <p:nvPr>
            <p:ph idx="1" type="body"/>
          </p:nvPr>
        </p:nvSpPr>
        <p:spPr>
          <a:xfrm>
            <a:off x="365850" y="1418475"/>
            <a:ext cx="8412300" cy="14940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
              <a:t>Created at facebook for the inbox search feature </a:t>
            </a:r>
            <a:endParaRPr/>
          </a:p>
          <a:p>
            <a:pPr indent="-317500" lvl="0" marL="457200" rtl="0" algn="l">
              <a:lnSpc>
                <a:spcPct val="150000"/>
              </a:lnSpc>
              <a:spcBef>
                <a:spcPts val="0"/>
              </a:spcBef>
              <a:spcAft>
                <a:spcPts val="0"/>
              </a:spcAft>
              <a:buSzPts val="1400"/>
              <a:buChar char="●"/>
            </a:pPr>
            <a:r>
              <a:rPr lang="en"/>
              <a:t>Cassandra Query Language - structured like SQL to ease the transition from RDBMS </a:t>
            </a:r>
            <a:endParaRPr/>
          </a:p>
          <a:p>
            <a:pPr indent="0" lvl="0" marL="457200" rtl="0" algn="l">
              <a:lnSpc>
                <a:spcPct val="150000"/>
              </a:lnSpc>
              <a:spcBef>
                <a:spcPts val="1600"/>
              </a:spcBef>
              <a:spcAft>
                <a:spcPts val="1600"/>
              </a:spcAft>
              <a:buNone/>
            </a:pPr>
            <a:r>
              <a:t/>
            </a:r>
            <a:endParaRPr/>
          </a:p>
        </p:txBody>
      </p:sp>
      <p:pic>
        <p:nvPicPr>
          <p:cNvPr descr="File:Cassandra logo.svg - Wikimedia Commons" id="148" name="Google Shape;148;p25"/>
          <p:cNvPicPr preferRelativeResize="0"/>
          <p:nvPr/>
        </p:nvPicPr>
        <p:blipFill>
          <a:blip r:embed="rId3">
            <a:alphaModFix/>
          </a:blip>
          <a:stretch>
            <a:fillRect/>
          </a:stretch>
        </p:blipFill>
        <p:spPr>
          <a:xfrm>
            <a:off x="6809975" y="3472775"/>
            <a:ext cx="1787926" cy="1197875"/>
          </a:xfrm>
          <a:prstGeom prst="rect">
            <a:avLst/>
          </a:prstGeom>
          <a:noFill/>
          <a:ln>
            <a:noFill/>
          </a:ln>
        </p:spPr>
      </p:pic>
      <p:sp>
        <p:nvSpPr>
          <p:cNvPr id="149" name="Google Shape;149;p25"/>
          <p:cNvSpPr txBox="1"/>
          <p:nvPr>
            <p:ph idx="1" type="body"/>
          </p:nvPr>
        </p:nvSpPr>
        <p:spPr>
          <a:xfrm>
            <a:off x="647800" y="2361700"/>
            <a:ext cx="3147000" cy="1786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rPr>
              <a:t>Key Features </a:t>
            </a:r>
            <a:endParaRPr sz="1400">
              <a:solidFill>
                <a:srgbClr val="000000"/>
              </a:solidFill>
            </a:endParaRPr>
          </a:p>
          <a:p>
            <a:pPr indent="-317500" lvl="0" marL="457200" rtl="0" algn="l">
              <a:lnSpc>
                <a:spcPct val="100000"/>
              </a:lnSpc>
              <a:spcBef>
                <a:spcPts val="0"/>
              </a:spcBef>
              <a:spcAft>
                <a:spcPts val="0"/>
              </a:spcAft>
              <a:buClr>
                <a:srgbClr val="000000"/>
              </a:buClr>
              <a:buSzPts val="1400"/>
              <a:buFont typeface="Open Sans"/>
              <a:buChar char="➔"/>
            </a:pPr>
            <a:r>
              <a:rPr lang="en" sz="1400">
                <a:solidFill>
                  <a:srgbClr val="000000"/>
                </a:solidFill>
              </a:rPr>
              <a:t>Fast writes and reads </a:t>
            </a:r>
            <a:endParaRPr sz="1400">
              <a:solidFill>
                <a:srgbClr val="000000"/>
              </a:solidFill>
            </a:endParaRPr>
          </a:p>
          <a:p>
            <a:pPr indent="-317500" lvl="0" marL="457200" rtl="0" algn="l">
              <a:lnSpc>
                <a:spcPct val="100000"/>
              </a:lnSpc>
              <a:spcBef>
                <a:spcPts val="0"/>
              </a:spcBef>
              <a:spcAft>
                <a:spcPts val="0"/>
              </a:spcAft>
              <a:buClr>
                <a:srgbClr val="000000"/>
              </a:buClr>
              <a:buSzPts val="1400"/>
              <a:buFont typeface="Open Sans"/>
              <a:buChar char="➔"/>
            </a:pPr>
            <a:r>
              <a:rPr lang="en" sz="1400">
                <a:solidFill>
                  <a:srgbClr val="000000"/>
                </a:solidFill>
              </a:rPr>
              <a:t>Short learning curve</a:t>
            </a:r>
            <a:endParaRPr sz="1400">
              <a:solidFill>
                <a:srgbClr val="000000"/>
              </a:solidFill>
            </a:endParaRPr>
          </a:p>
          <a:p>
            <a:pPr indent="0" lvl="0" marL="457200" rtl="0" algn="l">
              <a:lnSpc>
                <a:spcPct val="100000"/>
              </a:lnSpc>
              <a:spcBef>
                <a:spcPts val="0"/>
              </a:spcBef>
              <a:spcAft>
                <a:spcPts val="0"/>
              </a:spcAft>
              <a:buNone/>
            </a:pPr>
            <a:r>
              <a:t/>
            </a:r>
            <a:endParaRPr sz="1400">
              <a:solidFill>
                <a:srgbClr val="000000"/>
              </a:solidFill>
            </a:endParaRPr>
          </a:p>
          <a:p>
            <a:pPr indent="-317500" lvl="0" marL="457200" rtl="0" algn="l">
              <a:lnSpc>
                <a:spcPct val="100000"/>
              </a:lnSpc>
              <a:spcBef>
                <a:spcPts val="0"/>
              </a:spcBef>
              <a:spcAft>
                <a:spcPts val="0"/>
              </a:spcAft>
              <a:buClr>
                <a:srgbClr val="000000"/>
              </a:buClr>
              <a:buSzPts val="1400"/>
              <a:buFont typeface="Open Sans"/>
              <a:buChar char="➔"/>
            </a:pPr>
            <a:r>
              <a:rPr lang="en" sz="1400">
                <a:solidFill>
                  <a:srgbClr val="000000"/>
                </a:solidFill>
              </a:rPr>
              <a:t>Distributed </a:t>
            </a:r>
            <a:endParaRPr sz="1400">
              <a:solidFill>
                <a:srgbClr val="000000"/>
              </a:solidFill>
            </a:endParaRPr>
          </a:p>
          <a:p>
            <a:pPr indent="-317500" lvl="0" marL="457200" rtl="0" algn="l">
              <a:lnSpc>
                <a:spcPct val="100000"/>
              </a:lnSpc>
              <a:spcBef>
                <a:spcPts val="0"/>
              </a:spcBef>
              <a:spcAft>
                <a:spcPts val="0"/>
              </a:spcAft>
              <a:buClr>
                <a:srgbClr val="000000"/>
              </a:buClr>
              <a:buSzPts val="1400"/>
              <a:buFont typeface="Open Sans"/>
              <a:buChar char="➔"/>
            </a:pPr>
            <a:r>
              <a:rPr lang="en" sz="1400">
                <a:solidFill>
                  <a:srgbClr val="000000"/>
                </a:solidFill>
              </a:rPr>
              <a:t>Scalable </a:t>
            </a:r>
            <a:endParaRPr sz="1400">
              <a:solidFill>
                <a:srgbClr val="000000"/>
              </a:solidFill>
            </a:endParaRPr>
          </a:p>
          <a:p>
            <a:pPr indent="-317500" lvl="0" marL="457200" rtl="0" algn="l">
              <a:lnSpc>
                <a:spcPct val="100000"/>
              </a:lnSpc>
              <a:spcBef>
                <a:spcPts val="0"/>
              </a:spcBef>
              <a:spcAft>
                <a:spcPts val="0"/>
              </a:spcAft>
              <a:buClr>
                <a:srgbClr val="000000"/>
              </a:buClr>
              <a:buSzPts val="1400"/>
              <a:buFont typeface="Open Sans"/>
              <a:buChar char="➔"/>
            </a:pPr>
            <a:r>
              <a:rPr lang="en" sz="1400">
                <a:solidFill>
                  <a:srgbClr val="000000"/>
                </a:solidFill>
              </a:rPr>
              <a:t>Fault tolerant </a:t>
            </a:r>
            <a:endParaRPr sz="1400">
              <a:solidFill>
                <a:srgbClr val="000000"/>
              </a:solidFill>
            </a:endParaRPr>
          </a:p>
          <a:p>
            <a:pPr indent="0" lvl="0" marL="0" rtl="0" algn="l">
              <a:spcBef>
                <a:spcPts val="0"/>
              </a:spcBef>
              <a:spcAft>
                <a:spcPts val="1600"/>
              </a:spcAft>
              <a:buNone/>
            </a:pPr>
            <a:r>
              <a:t/>
            </a:r>
            <a:endParaRPr/>
          </a:p>
        </p:txBody>
      </p:sp>
      <p:sp>
        <p:nvSpPr>
          <p:cNvPr id="150" name="Google Shape;150;p25"/>
          <p:cNvSpPr txBox="1"/>
          <p:nvPr/>
        </p:nvSpPr>
        <p:spPr>
          <a:xfrm>
            <a:off x="6471688" y="4614050"/>
            <a:ext cx="2464500" cy="1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Image Credit : </a:t>
            </a:r>
            <a:r>
              <a:rPr lang="en" sz="800"/>
              <a:t>https://commons.wikimedia.org/</a:t>
            </a:r>
            <a:endParaRPr sz="8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Cassandra- Data Model </a:t>
            </a:r>
            <a:endParaRPr/>
          </a:p>
        </p:txBody>
      </p:sp>
      <p:sp>
        <p:nvSpPr>
          <p:cNvPr id="156" name="Google Shape;156;p26"/>
          <p:cNvSpPr txBox="1"/>
          <p:nvPr>
            <p:ph idx="1" type="body"/>
          </p:nvPr>
        </p:nvSpPr>
        <p:spPr>
          <a:xfrm>
            <a:off x="311700" y="1056275"/>
            <a:ext cx="8520600" cy="330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t>Column Families called “tables” are queried for specific rows on Partition Keys and Primary Keys</a:t>
            </a:r>
            <a:endParaRPr sz="1400"/>
          </a:p>
          <a:p>
            <a:pPr indent="-304800" lvl="1" marL="914400" rtl="0" algn="l">
              <a:lnSpc>
                <a:spcPct val="100000"/>
              </a:lnSpc>
              <a:spcBef>
                <a:spcPts val="1600"/>
              </a:spcBef>
              <a:spcAft>
                <a:spcPts val="0"/>
              </a:spcAft>
              <a:buSzPts val="1200"/>
              <a:buChar char="○"/>
            </a:pPr>
            <a:r>
              <a:rPr lang="en" sz="1200"/>
              <a:t>Only stores columns present in that row  </a:t>
            </a:r>
            <a:endParaRPr/>
          </a:p>
        </p:txBody>
      </p:sp>
      <p:pic>
        <p:nvPicPr>
          <p:cNvPr descr="cassandra data model" id="157" name="Google Shape;157;p26"/>
          <p:cNvPicPr preferRelativeResize="0"/>
          <p:nvPr/>
        </p:nvPicPr>
        <p:blipFill>
          <a:blip r:embed="rId3">
            <a:alphaModFix/>
          </a:blip>
          <a:stretch>
            <a:fillRect/>
          </a:stretch>
        </p:blipFill>
        <p:spPr>
          <a:xfrm>
            <a:off x="537875" y="1739750"/>
            <a:ext cx="7821951" cy="313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 Series Database - InfluxDB</a:t>
            </a:r>
            <a:r>
              <a:rPr lang="en"/>
              <a:t> </a:t>
            </a:r>
            <a:endParaRPr/>
          </a:p>
        </p:txBody>
      </p:sp>
      <p:sp>
        <p:nvSpPr>
          <p:cNvPr id="163" name="Google Shape;163;p27"/>
          <p:cNvSpPr txBox="1"/>
          <p:nvPr>
            <p:ph idx="1" type="body"/>
          </p:nvPr>
        </p:nvSpPr>
        <p:spPr>
          <a:xfrm>
            <a:off x="311700" y="1152475"/>
            <a:ext cx="5443500" cy="35106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Char char="●"/>
            </a:pPr>
            <a:r>
              <a:rPr lang="en"/>
              <a:t>O</a:t>
            </a:r>
            <a:r>
              <a:rPr lang="en"/>
              <a:t>ptimized for time-stamped data or time-series data</a:t>
            </a:r>
            <a:endParaRPr/>
          </a:p>
          <a:p>
            <a:pPr indent="-317500" lvl="0" marL="457200" rtl="0" algn="l">
              <a:lnSpc>
                <a:spcPct val="200000"/>
              </a:lnSpc>
              <a:spcBef>
                <a:spcPts val="0"/>
              </a:spcBef>
              <a:spcAft>
                <a:spcPts val="0"/>
              </a:spcAft>
              <a:buSzPts val="1400"/>
              <a:buChar char="●"/>
            </a:pPr>
            <a:r>
              <a:rPr lang="en"/>
              <a:t>Similar feel to a traditional relational database</a:t>
            </a:r>
            <a:endParaRPr/>
          </a:p>
          <a:p>
            <a:pPr indent="-317500" lvl="0" marL="457200" rtl="0" algn="l">
              <a:lnSpc>
                <a:spcPct val="200000"/>
              </a:lnSpc>
              <a:spcBef>
                <a:spcPts val="0"/>
              </a:spcBef>
              <a:spcAft>
                <a:spcPts val="0"/>
              </a:spcAft>
              <a:buSzPts val="1400"/>
              <a:buChar char="●"/>
            </a:pPr>
            <a:r>
              <a:rPr lang="en"/>
              <a:t>Problems: read/write I/O, data loss, deletion</a:t>
            </a:r>
            <a:endParaRPr/>
          </a:p>
        </p:txBody>
      </p:sp>
      <p:pic>
        <p:nvPicPr>
          <p:cNvPr id="164" name="Google Shape;164;p27"/>
          <p:cNvPicPr preferRelativeResize="0"/>
          <p:nvPr/>
        </p:nvPicPr>
        <p:blipFill>
          <a:blip r:embed="rId3">
            <a:alphaModFix/>
          </a:blip>
          <a:stretch>
            <a:fillRect/>
          </a:stretch>
        </p:blipFill>
        <p:spPr>
          <a:xfrm>
            <a:off x="6464775" y="3979650"/>
            <a:ext cx="2679225" cy="994725"/>
          </a:xfrm>
          <a:prstGeom prst="rect">
            <a:avLst/>
          </a:prstGeom>
          <a:noFill/>
          <a:ln>
            <a:noFill/>
          </a:ln>
        </p:spPr>
      </p:pic>
      <p:pic>
        <p:nvPicPr>
          <p:cNvPr id="165" name="Google Shape;165;p27"/>
          <p:cNvPicPr preferRelativeResize="0"/>
          <p:nvPr/>
        </p:nvPicPr>
        <p:blipFill>
          <a:blip r:embed="rId4">
            <a:alphaModFix/>
          </a:blip>
          <a:stretch>
            <a:fillRect/>
          </a:stretch>
        </p:blipFill>
        <p:spPr>
          <a:xfrm>
            <a:off x="0" y="3101750"/>
            <a:ext cx="6736574" cy="1872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Document Store - MongoDB</a:t>
            </a:r>
            <a:endParaRPr/>
          </a:p>
        </p:txBody>
      </p:sp>
      <p:sp>
        <p:nvSpPr>
          <p:cNvPr id="171" name="Google Shape;171;p28"/>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Char char="●"/>
            </a:pPr>
            <a:r>
              <a:rPr lang="en"/>
              <a:t>Widely-used NoSQL database</a:t>
            </a:r>
            <a:endParaRPr/>
          </a:p>
          <a:p>
            <a:pPr indent="-317500" lvl="0" marL="457200" rtl="0" algn="l">
              <a:lnSpc>
                <a:spcPct val="200000"/>
              </a:lnSpc>
              <a:spcBef>
                <a:spcPts val="0"/>
              </a:spcBef>
              <a:spcAft>
                <a:spcPts val="0"/>
              </a:spcAft>
              <a:buSzPts val="1400"/>
              <a:buChar char="●"/>
            </a:pPr>
            <a:r>
              <a:rPr lang="en"/>
              <a:t>Generally regarded as fast and reliable</a:t>
            </a:r>
            <a:endParaRPr/>
          </a:p>
          <a:p>
            <a:pPr indent="-317500" lvl="0" marL="457200" rtl="0" algn="l">
              <a:lnSpc>
                <a:spcPct val="200000"/>
              </a:lnSpc>
              <a:spcBef>
                <a:spcPts val="0"/>
              </a:spcBef>
              <a:spcAft>
                <a:spcPts val="0"/>
              </a:spcAft>
              <a:buSzPts val="1400"/>
              <a:buChar char="●"/>
            </a:pPr>
            <a:r>
              <a:rPr lang="en"/>
              <a:t>More flexible than relational databases</a:t>
            </a:r>
            <a:endParaRPr/>
          </a:p>
          <a:p>
            <a:pPr indent="-317500" lvl="0" marL="457200" rtl="0" algn="l">
              <a:lnSpc>
                <a:spcPct val="200000"/>
              </a:lnSpc>
              <a:spcBef>
                <a:spcPts val="0"/>
              </a:spcBef>
              <a:spcAft>
                <a:spcPts val="0"/>
              </a:spcAft>
              <a:buSzPts val="1400"/>
              <a:buChar char="●"/>
            </a:pPr>
            <a:r>
              <a:rPr lang="en"/>
              <a:t>Extremely easy to install</a:t>
            </a:r>
            <a:endParaRPr/>
          </a:p>
        </p:txBody>
      </p:sp>
      <p:pic>
        <p:nvPicPr>
          <p:cNvPr id="172" name="Google Shape;172;p28"/>
          <p:cNvPicPr preferRelativeResize="0"/>
          <p:nvPr/>
        </p:nvPicPr>
        <p:blipFill>
          <a:blip r:embed="rId3">
            <a:alphaModFix/>
          </a:blip>
          <a:stretch>
            <a:fillRect/>
          </a:stretch>
        </p:blipFill>
        <p:spPr>
          <a:xfrm>
            <a:off x="6510518" y="3849607"/>
            <a:ext cx="1915752" cy="520400"/>
          </a:xfrm>
          <a:prstGeom prst="rect">
            <a:avLst/>
          </a:prstGeom>
          <a:noFill/>
          <a:ln>
            <a:noFill/>
          </a:ln>
        </p:spPr>
      </p:pic>
      <p:sp>
        <p:nvSpPr>
          <p:cNvPr id="173" name="Google Shape;173;p28"/>
          <p:cNvSpPr txBox="1"/>
          <p:nvPr/>
        </p:nvSpPr>
        <p:spPr>
          <a:xfrm>
            <a:off x="6510525" y="4370000"/>
            <a:ext cx="2587800" cy="2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Image credit: https://www.mongodb.com/</a:t>
            </a:r>
            <a:endParaRPr sz="8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Data Model</a:t>
            </a:r>
            <a:endParaRPr/>
          </a:p>
        </p:txBody>
      </p:sp>
      <p:sp>
        <p:nvSpPr>
          <p:cNvPr id="179" name="Google Shape;179;p2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SzPts val="1200"/>
              <a:buChar char="●"/>
            </a:pPr>
            <a:r>
              <a:rPr lang="en"/>
              <a:t>Data stored as documents</a:t>
            </a:r>
            <a:endParaRPr/>
          </a:p>
          <a:p>
            <a:pPr indent="-304800" lvl="0" marL="457200" rtl="0" algn="l">
              <a:lnSpc>
                <a:spcPct val="200000"/>
              </a:lnSpc>
              <a:spcBef>
                <a:spcPts val="0"/>
              </a:spcBef>
              <a:spcAft>
                <a:spcPts val="0"/>
              </a:spcAft>
              <a:buSzPts val="1200"/>
              <a:buChar char="●"/>
            </a:pPr>
            <a:r>
              <a:rPr lang="en"/>
              <a:t>Flexible structure</a:t>
            </a:r>
            <a:endParaRPr/>
          </a:p>
          <a:p>
            <a:pPr indent="-304800" lvl="0" marL="457200" rtl="0" algn="l">
              <a:lnSpc>
                <a:spcPct val="200000"/>
              </a:lnSpc>
              <a:spcBef>
                <a:spcPts val="0"/>
              </a:spcBef>
              <a:spcAft>
                <a:spcPts val="0"/>
              </a:spcAft>
              <a:buSzPts val="1200"/>
              <a:buChar char="●"/>
            </a:pPr>
            <a:r>
              <a:rPr lang="en"/>
              <a:t>No concept of columns.</a:t>
            </a:r>
            <a:endParaRPr/>
          </a:p>
          <a:p>
            <a:pPr indent="-304800" lvl="0" marL="457200" rtl="0" algn="l">
              <a:lnSpc>
                <a:spcPct val="200000"/>
              </a:lnSpc>
              <a:spcBef>
                <a:spcPts val="0"/>
              </a:spcBef>
              <a:spcAft>
                <a:spcPts val="0"/>
              </a:spcAft>
              <a:buSzPts val="1200"/>
              <a:buChar char="●"/>
            </a:pPr>
            <a:r>
              <a:rPr lang="en"/>
              <a:t>Almost no ACID guarantees by default</a:t>
            </a:r>
            <a:endParaRPr/>
          </a:p>
          <a:p>
            <a:pPr indent="-304800" lvl="0" marL="457200" rtl="0" algn="l">
              <a:lnSpc>
                <a:spcPct val="200000"/>
              </a:lnSpc>
              <a:spcBef>
                <a:spcPts val="0"/>
              </a:spcBef>
              <a:spcAft>
                <a:spcPts val="0"/>
              </a:spcAft>
              <a:buSzPts val="1200"/>
              <a:buChar char="●"/>
            </a:pPr>
            <a:r>
              <a:rPr lang="en"/>
              <a:t>Support for stricter ACID guarantees</a:t>
            </a:r>
            <a:endParaRPr/>
          </a:p>
        </p:txBody>
      </p:sp>
      <p:pic>
        <p:nvPicPr>
          <p:cNvPr id="180" name="Google Shape;180;p29"/>
          <p:cNvPicPr preferRelativeResize="0"/>
          <p:nvPr/>
        </p:nvPicPr>
        <p:blipFill>
          <a:blip r:embed="rId3">
            <a:alphaModFix/>
          </a:blip>
          <a:stretch>
            <a:fillRect/>
          </a:stretch>
        </p:blipFill>
        <p:spPr>
          <a:xfrm>
            <a:off x="3604625" y="1142900"/>
            <a:ext cx="5062199" cy="2857700"/>
          </a:xfrm>
          <a:prstGeom prst="rect">
            <a:avLst/>
          </a:prstGeom>
          <a:noFill/>
          <a:ln>
            <a:noFill/>
          </a:ln>
        </p:spPr>
      </p:pic>
      <p:sp>
        <p:nvSpPr>
          <p:cNvPr id="181" name="Google Shape;181;p29"/>
          <p:cNvSpPr txBox="1"/>
          <p:nvPr/>
        </p:nvSpPr>
        <p:spPr>
          <a:xfrm>
            <a:off x="3604625" y="4000600"/>
            <a:ext cx="5062200" cy="2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Image credit: https://docs.mongodb.com/manual/core/data-modeling-introduction/</a:t>
            </a:r>
            <a:endParaRPr sz="8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0"/>
          <p:cNvSpPr txBox="1"/>
          <p:nvPr>
            <p:ph type="title"/>
          </p:nvPr>
        </p:nvSpPr>
        <p:spPr>
          <a:xfrm>
            <a:off x="265500" y="18304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Benchmark Design Challenges</a:t>
            </a:r>
            <a:endParaRPr/>
          </a:p>
        </p:txBody>
      </p:sp>
      <p:sp>
        <p:nvSpPr>
          <p:cNvPr id="187" name="Google Shape;187;p3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lnSpc>
                <a:spcPct val="200000"/>
              </a:lnSpc>
              <a:spcBef>
                <a:spcPts val="0"/>
              </a:spcBef>
              <a:spcAft>
                <a:spcPts val="0"/>
              </a:spcAft>
              <a:buClr>
                <a:srgbClr val="FFFFFF"/>
              </a:buClr>
              <a:buSzPts val="1800"/>
              <a:buAutoNum type="arabicPeriod"/>
            </a:pPr>
            <a:r>
              <a:rPr lang="en"/>
              <a:t>Database configuration</a:t>
            </a:r>
            <a:endParaRPr/>
          </a:p>
          <a:p>
            <a:pPr indent="-342900" lvl="0" marL="457200" rtl="0" algn="l">
              <a:lnSpc>
                <a:spcPct val="200000"/>
              </a:lnSpc>
              <a:spcBef>
                <a:spcPts val="0"/>
              </a:spcBef>
              <a:spcAft>
                <a:spcPts val="0"/>
              </a:spcAft>
              <a:buClr>
                <a:srgbClr val="FFFFFF"/>
              </a:buClr>
              <a:buSzPts val="1800"/>
              <a:buAutoNum type="arabicPeriod"/>
            </a:pPr>
            <a:r>
              <a:rPr lang="en"/>
              <a:t>Consistent hardware</a:t>
            </a:r>
            <a:endParaRPr/>
          </a:p>
          <a:p>
            <a:pPr indent="-342900" lvl="0" marL="457200" rtl="0" algn="l">
              <a:lnSpc>
                <a:spcPct val="200000"/>
              </a:lnSpc>
              <a:spcBef>
                <a:spcPts val="0"/>
              </a:spcBef>
              <a:spcAft>
                <a:spcPts val="0"/>
              </a:spcAft>
              <a:buClr>
                <a:srgbClr val="FFFFFF"/>
              </a:buClr>
              <a:buSzPts val="1800"/>
              <a:buAutoNum type="arabicPeriod"/>
            </a:pPr>
            <a:r>
              <a:rPr lang="en"/>
              <a:t>Systematic vs. Practical</a:t>
            </a:r>
            <a:endParaRPr/>
          </a:p>
          <a:p>
            <a:pPr indent="-342900" lvl="0" marL="457200" rtl="0" algn="l">
              <a:lnSpc>
                <a:spcPct val="200000"/>
              </a:lnSpc>
              <a:spcBef>
                <a:spcPts val="0"/>
              </a:spcBef>
              <a:spcAft>
                <a:spcPts val="0"/>
              </a:spcAft>
              <a:buClr>
                <a:srgbClr val="FFFFFF"/>
              </a:buClr>
              <a:buSzPts val="1800"/>
              <a:buAutoNum type="arabicPeriod"/>
            </a:pPr>
            <a:r>
              <a:rPr lang="en"/>
              <a:t>Generalizing results</a:t>
            </a:r>
            <a:endParaRPr/>
          </a:p>
          <a:p>
            <a:pPr indent="-342900" lvl="0" marL="457200" rtl="0" algn="l">
              <a:lnSpc>
                <a:spcPct val="200000"/>
              </a:lnSpc>
              <a:spcBef>
                <a:spcPts val="0"/>
              </a:spcBef>
              <a:spcAft>
                <a:spcPts val="0"/>
              </a:spcAft>
              <a:buClr>
                <a:srgbClr val="FFFFFF"/>
              </a:buClr>
              <a:buSzPts val="1800"/>
              <a:buAutoNum type="arabicPeriod"/>
            </a:pPr>
            <a:r>
              <a:rPr lang="en"/>
              <a:t>Lawsuits!</a:t>
            </a:r>
            <a:endParaRPr>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Answers</a:t>
            </a:r>
            <a:endParaRPr/>
          </a:p>
        </p:txBody>
      </p:sp>
      <p:sp>
        <p:nvSpPr>
          <p:cNvPr id="193" name="Google Shape;193;p3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00"/>
              </a:buClr>
              <a:buSzPts val="1800"/>
              <a:buAutoNum type="arabicPeriod"/>
            </a:pPr>
            <a:r>
              <a:rPr lang="en"/>
              <a:t>Database c</a:t>
            </a:r>
            <a:r>
              <a:rPr lang="en"/>
              <a:t>onfiguration: Configure as little as possible</a:t>
            </a:r>
            <a:endParaRPr/>
          </a:p>
          <a:p>
            <a:pPr indent="-342900" lvl="0" marL="457200" rtl="0" algn="l">
              <a:lnSpc>
                <a:spcPct val="200000"/>
              </a:lnSpc>
              <a:spcBef>
                <a:spcPts val="0"/>
              </a:spcBef>
              <a:spcAft>
                <a:spcPts val="0"/>
              </a:spcAft>
              <a:buClr>
                <a:srgbClr val="000000"/>
              </a:buClr>
              <a:buSzPts val="1800"/>
              <a:buAutoNum type="arabicPeriod"/>
            </a:pPr>
            <a:r>
              <a:rPr lang="en"/>
              <a:t>Consistent hardware: Use consistent hardware</a:t>
            </a:r>
            <a:endParaRPr/>
          </a:p>
          <a:p>
            <a:pPr indent="-342900" lvl="0" marL="457200" rtl="0" algn="l">
              <a:lnSpc>
                <a:spcPct val="200000"/>
              </a:lnSpc>
              <a:spcBef>
                <a:spcPts val="0"/>
              </a:spcBef>
              <a:spcAft>
                <a:spcPts val="0"/>
              </a:spcAft>
              <a:buClr>
                <a:srgbClr val="000000"/>
              </a:buClr>
              <a:buSzPts val="1800"/>
              <a:buAutoNum type="arabicPeriod"/>
            </a:pPr>
            <a:r>
              <a:rPr lang="en"/>
              <a:t>Systematic vs. Practical: Use a practical test</a:t>
            </a:r>
            <a:endParaRPr/>
          </a:p>
          <a:p>
            <a:pPr indent="-342900" lvl="0" marL="457200" rtl="0" algn="l">
              <a:lnSpc>
                <a:spcPct val="200000"/>
              </a:lnSpc>
              <a:spcBef>
                <a:spcPts val="0"/>
              </a:spcBef>
              <a:spcAft>
                <a:spcPts val="0"/>
              </a:spcAft>
              <a:buClr>
                <a:srgbClr val="000000"/>
              </a:buClr>
              <a:buSzPts val="1800"/>
              <a:buAutoNum type="arabicPeriod"/>
            </a:pPr>
            <a:r>
              <a:rPr lang="en"/>
              <a:t>Generalizing results: Benchmarking for a specific context</a:t>
            </a:r>
            <a:endParaRPr/>
          </a:p>
          <a:p>
            <a:pPr indent="-342900" lvl="0" marL="457200" rtl="0" algn="l">
              <a:lnSpc>
                <a:spcPct val="200000"/>
              </a:lnSpc>
              <a:spcBef>
                <a:spcPts val="0"/>
              </a:spcBef>
              <a:spcAft>
                <a:spcPts val="0"/>
              </a:spcAft>
              <a:buClr>
                <a:srgbClr val="000000"/>
              </a:buClr>
              <a:buSzPts val="1800"/>
              <a:buAutoNum type="arabicPeriod"/>
            </a:pPr>
            <a:r>
              <a:rPr lang="en"/>
              <a:t>Lawsuits: None so far!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Enchilada</a:t>
            </a:r>
            <a:endParaRPr/>
          </a:p>
        </p:txBody>
      </p:sp>
      <p:sp>
        <p:nvSpPr>
          <p:cNvPr id="73" name="Google Shape;73;p14"/>
          <p:cNvSpPr txBox="1"/>
          <p:nvPr>
            <p:ph idx="1" type="body"/>
          </p:nvPr>
        </p:nvSpPr>
        <p:spPr>
          <a:xfrm>
            <a:off x="311700" y="1178725"/>
            <a:ext cx="8520600" cy="3390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
              <a:t>En</a:t>
            </a:r>
            <a:r>
              <a:rPr lang="en"/>
              <a:t>vironmental </a:t>
            </a:r>
            <a:r>
              <a:rPr b="1" lang="en"/>
              <a:t>Ch</a:t>
            </a:r>
            <a:r>
              <a:rPr lang="en"/>
              <a:t>emistry through </a:t>
            </a:r>
            <a:r>
              <a:rPr b="1" lang="en"/>
              <a:t>I</a:t>
            </a:r>
            <a:r>
              <a:rPr lang="en"/>
              <a:t>nte</a:t>
            </a:r>
            <a:r>
              <a:rPr b="1" lang="en"/>
              <a:t>l</a:t>
            </a:r>
            <a:r>
              <a:rPr lang="en"/>
              <a:t>ligent </a:t>
            </a:r>
            <a:r>
              <a:rPr b="1" lang="en"/>
              <a:t>A</a:t>
            </a:r>
            <a:r>
              <a:rPr lang="en"/>
              <a:t>tmospheric </a:t>
            </a:r>
            <a:r>
              <a:rPr b="1" lang="en"/>
              <a:t>D</a:t>
            </a:r>
            <a:r>
              <a:rPr lang="en"/>
              <a:t>ata </a:t>
            </a:r>
            <a:r>
              <a:rPr b="1" lang="en"/>
              <a:t>A</a:t>
            </a:r>
            <a:r>
              <a:rPr lang="en"/>
              <a:t>nalysis.</a:t>
            </a:r>
            <a:endParaRPr/>
          </a:p>
          <a:p>
            <a:pPr indent="-342900" lvl="0" marL="457200" rtl="0" algn="l">
              <a:spcBef>
                <a:spcPts val="1600"/>
              </a:spcBef>
              <a:spcAft>
                <a:spcPts val="0"/>
              </a:spcAft>
              <a:buSzPts val="1800"/>
              <a:buChar char="●"/>
            </a:pPr>
            <a:r>
              <a:rPr lang="en"/>
              <a:t>Analysis of atmospheric data - airborne aerosol particles</a:t>
            </a:r>
            <a:endParaRPr/>
          </a:p>
          <a:p>
            <a:pPr indent="-342900" lvl="0" marL="457200" rtl="0" algn="l">
              <a:spcBef>
                <a:spcPts val="0"/>
              </a:spcBef>
              <a:spcAft>
                <a:spcPts val="0"/>
              </a:spcAft>
              <a:buSzPts val="1800"/>
              <a:buChar char="●"/>
            </a:pPr>
            <a:r>
              <a:rPr lang="en"/>
              <a:t>Clustering of mass spectra</a:t>
            </a:r>
            <a:endParaRPr/>
          </a:p>
          <a:p>
            <a:pPr indent="-342900" lvl="0" marL="457200" rtl="0" algn="l">
              <a:spcBef>
                <a:spcPts val="0"/>
              </a:spcBef>
              <a:spcAft>
                <a:spcPts val="0"/>
              </a:spcAft>
              <a:buSzPts val="1800"/>
              <a:buChar char="●"/>
            </a:pPr>
            <a:r>
              <a:rPr lang="en"/>
              <a:t>Capable of importing data from a variety of formats</a:t>
            </a:r>
            <a:endParaRPr/>
          </a:p>
          <a:p>
            <a:pPr indent="-342900" lvl="0" marL="457200" rtl="0" algn="l">
              <a:spcBef>
                <a:spcPts val="0"/>
              </a:spcBef>
              <a:spcAft>
                <a:spcPts val="0"/>
              </a:spcAft>
              <a:buSzPts val="1800"/>
              <a:buChar char="●"/>
            </a:pPr>
            <a:r>
              <a:rPr lang="en"/>
              <a:t>Measurement of air composition, relevant to air pollution</a:t>
            </a:r>
            <a:endParaRPr/>
          </a:p>
        </p:txBody>
      </p:sp>
      <p:pic>
        <p:nvPicPr>
          <p:cNvPr descr="Chicken Enchiladas with Red Sauce - Easy Recipe" id="74" name="Google Shape;74;p14"/>
          <p:cNvPicPr preferRelativeResize="0"/>
          <p:nvPr/>
        </p:nvPicPr>
        <p:blipFill rotWithShape="1">
          <a:blip r:embed="rId3">
            <a:alphaModFix/>
          </a:blip>
          <a:srcRect b="4621" l="0" r="0" t="20951"/>
          <a:stretch/>
        </p:blipFill>
        <p:spPr>
          <a:xfrm>
            <a:off x="2841339" y="3150000"/>
            <a:ext cx="3461324" cy="1717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Running the Benchmarks</a:t>
            </a:r>
            <a:endParaRPr/>
          </a:p>
        </p:txBody>
      </p:sp>
      <p:sp>
        <p:nvSpPr>
          <p:cNvPr id="199" name="Google Shape;199;p3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Installing and configuring each DB on one machine</a:t>
            </a:r>
            <a:endParaRPr/>
          </a:p>
          <a:p>
            <a:pPr indent="-342900" lvl="0" marL="457200" rtl="0" algn="l">
              <a:spcBef>
                <a:spcPts val="0"/>
              </a:spcBef>
              <a:spcAft>
                <a:spcPts val="0"/>
              </a:spcAft>
              <a:buSzPts val="1800"/>
              <a:buChar char="●"/>
            </a:pPr>
            <a:r>
              <a:rPr lang="en"/>
              <a:t>Create a fair </a:t>
            </a:r>
            <a:r>
              <a:rPr lang="en"/>
              <a:t>environment</a:t>
            </a:r>
            <a:endParaRPr/>
          </a:p>
          <a:p>
            <a:pPr indent="-317500" lvl="1" marL="914400" rtl="0" algn="l">
              <a:spcBef>
                <a:spcPts val="0"/>
              </a:spcBef>
              <a:spcAft>
                <a:spcPts val="0"/>
              </a:spcAft>
              <a:buSzPts val="1400"/>
              <a:buChar char="○"/>
            </a:pPr>
            <a:r>
              <a:rPr lang="en"/>
              <a:t>Background processes</a:t>
            </a:r>
            <a:endParaRPr/>
          </a:p>
          <a:p>
            <a:pPr indent="-317500" lvl="1" marL="914400" rtl="0" algn="l">
              <a:spcBef>
                <a:spcPts val="0"/>
              </a:spcBef>
              <a:spcAft>
                <a:spcPts val="0"/>
              </a:spcAft>
              <a:buSzPts val="1400"/>
              <a:buChar char="○"/>
            </a:pPr>
            <a:r>
              <a:rPr lang="en"/>
              <a:t>Limited hardware</a:t>
            </a:r>
            <a:endParaRPr/>
          </a:p>
          <a:p>
            <a:pPr indent="-342900" lvl="0" marL="457200" rtl="0" algn="l">
              <a:spcBef>
                <a:spcPts val="0"/>
              </a:spcBef>
              <a:spcAft>
                <a:spcPts val="0"/>
              </a:spcAft>
              <a:buSzPts val="1800"/>
              <a:buChar char="●"/>
            </a:pPr>
            <a:r>
              <a:rPr lang="en"/>
              <a:t>Two different approaches</a:t>
            </a:r>
            <a:endParaRPr/>
          </a:p>
          <a:p>
            <a:pPr indent="-317500" lvl="1" marL="914400" rtl="0" algn="l">
              <a:spcBef>
                <a:spcPts val="0"/>
              </a:spcBef>
              <a:spcAft>
                <a:spcPts val="0"/>
              </a:spcAft>
              <a:buSzPts val="1400"/>
              <a:buChar char="○"/>
            </a:pPr>
            <a:r>
              <a:rPr lang="en"/>
              <a:t>Isolation test</a:t>
            </a:r>
            <a:endParaRPr/>
          </a:p>
          <a:p>
            <a:pPr indent="-317500" lvl="1" marL="914400" rtl="0" algn="l">
              <a:spcBef>
                <a:spcPts val="0"/>
              </a:spcBef>
              <a:spcAft>
                <a:spcPts val="0"/>
              </a:spcAft>
              <a:buSzPts val="1400"/>
              <a:buChar char="○"/>
            </a:pPr>
            <a:r>
              <a:rPr lang="en"/>
              <a:t>Test with more background activity</a:t>
            </a:r>
            <a:endParaRPr/>
          </a:p>
          <a:p>
            <a:pPr indent="0" lvl="0" marL="0" rtl="0" algn="l">
              <a:spcBef>
                <a:spcPts val="1600"/>
              </a:spcBef>
              <a:spcAft>
                <a:spcPts val="0"/>
              </a:spcAft>
              <a:buNone/>
            </a:pPr>
            <a:r>
              <a:t/>
            </a:r>
            <a:endParaRPr/>
          </a:p>
          <a:p>
            <a:pPr indent="0" lvl="0" marL="9144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3"/>
          <p:cNvSpPr/>
          <p:nvPr/>
        </p:nvSpPr>
        <p:spPr>
          <a:xfrm>
            <a:off x="4651075" y="1499950"/>
            <a:ext cx="4362000" cy="31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05" name="Google Shape;205;p33"/>
          <p:cNvSpPr/>
          <p:nvPr/>
        </p:nvSpPr>
        <p:spPr>
          <a:xfrm>
            <a:off x="210050" y="1499950"/>
            <a:ext cx="4362000" cy="31227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06" name="Google Shape;206;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a:t>
            </a:r>
            <a:endParaRPr/>
          </a:p>
        </p:txBody>
      </p:sp>
      <p:graphicFrame>
        <p:nvGraphicFramePr>
          <p:cNvPr id="207" name="Google Shape;207;p33"/>
          <p:cNvGraphicFramePr/>
          <p:nvPr/>
        </p:nvGraphicFramePr>
        <p:xfrm>
          <a:off x="258675" y="1997700"/>
          <a:ext cx="3000000" cy="3000000"/>
        </p:xfrm>
        <a:graphic>
          <a:graphicData uri="http://schemas.openxmlformats.org/drawingml/2006/table">
            <a:tbl>
              <a:tblPr>
                <a:noFill/>
                <a:tableStyleId>{93865747-6F41-4877-8868-381306643EBD}</a:tableStyleId>
              </a:tblPr>
              <a:tblGrid>
                <a:gridCol w="1106075"/>
                <a:gridCol w="1003400"/>
              </a:tblGrid>
              <a:tr h="409900">
                <a:tc>
                  <a:txBody>
                    <a:bodyPr/>
                    <a:lstStyle/>
                    <a:p>
                      <a:pPr indent="0" lvl="0" marL="0" rtl="0" algn="l">
                        <a:spcBef>
                          <a:spcPts val="0"/>
                        </a:spcBef>
                        <a:spcAft>
                          <a:spcPts val="0"/>
                        </a:spcAft>
                        <a:buNone/>
                      </a:pPr>
                      <a:r>
                        <a:rPr b="1" lang="en" sz="1200"/>
                        <a:t>DBMS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Time(Mins)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SQL Server</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2.1573</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PostgreSQL</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1.3506</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Cassandra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0.6640</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InfluxDB</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3.3387</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MongoDB</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1.0857</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08" name="Google Shape;208;p33"/>
          <p:cNvSpPr txBox="1"/>
          <p:nvPr/>
        </p:nvSpPr>
        <p:spPr>
          <a:xfrm>
            <a:off x="411075" y="1465450"/>
            <a:ext cx="3542700" cy="4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Open Sans"/>
                <a:ea typeface="Open Sans"/>
                <a:cs typeface="Open Sans"/>
                <a:sym typeface="Open Sans"/>
              </a:rPr>
              <a:t>Isolation : Data Load</a:t>
            </a:r>
            <a:endParaRPr b="1" sz="1300">
              <a:latin typeface="Open Sans"/>
              <a:ea typeface="Open Sans"/>
              <a:cs typeface="Open Sans"/>
              <a:sym typeface="Open Sans"/>
            </a:endParaRPr>
          </a:p>
        </p:txBody>
      </p:sp>
      <p:graphicFrame>
        <p:nvGraphicFramePr>
          <p:cNvPr id="209" name="Google Shape;209;p33"/>
          <p:cNvGraphicFramePr/>
          <p:nvPr/>
        </p:nvGraphicFramePr>
        <p:xfrm>
          <a:off x="2389175" y="1997700"/>
          <a:ext cx="3000000" cy="3000000"/>
        </p:xfrm>
        <a:graphic>
          <a:graphicData uri="http://schemas.openxmlformats.org/drawingml/2006/table">
            <a:tbl>
              <a:tblPr>
                <a:noFill/>
                <a:tableStyleId>{93865747-6F41-4877-8868-381306643EBD}</a:tableStyleId>
              </a:tblPr>
              <a:tblGrid>
                <a:gridCol w="1064700"/>
                <a:gridCol w="1044800"/>
              </a:tblGrid>
              <a:tr h="409900">
                <a:tc>
                  <a:txBody>
                    <a:bodyPr/>
                    <a:lstStyle/>
                    <a:p>
                      <a:pPr indent="0" lvl="0" marL="0" rtl="0" algn="l">
                        <a:spcBef>
                          <a:spcPts val="0"/>
                        </a:spcBef>
                        <a:spcAft>
                          <a:spcPts val="0"/>
                        </a:spcAft>
                        <a:buNone/>
                      </a:pPr>
                      <a:r>
                        <a:rPr b="1" lang="en" sz="1200"/>
                        <a:t>DBMS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Time(Mins)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SQL Server</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2.8886</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PostgreSQL</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1.6305</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Cassandra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167.7348</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InfluxDB</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59.0143</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MongoDB</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2.2262</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10" name="Google Shape;210;p33"/>
          <p:cNvSpPr txBox="1"/>
          <p:nvPr/>
        </p:nvSpPr>
        <p:spPr>
          <a:xfrm>
            <a:off x="2527575" y="1465450"/>
            <a:ext cx="3542700" cy="4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Open Sans"/>
                <a:ea typeface="Open Sans"/>
                <a:cs typeface="Open Sans"/>
                <a:sym typeface="Open Sans"/>
              </a:rPr>
              <a:t>Isolation: </a:t>
            </a:r>
            <a:r>
              <a:rPr b="1" lang="en" sz="1300">
                <a:latin typeface="Open Sans"/>
                <a:ea typeface="Open Sans"/>
                <a:cs typeface="Open Sans"/>
                <a:sym typeface="Open Sans"/>
              </a:rPr>
              <a:t>Clustering </a:t>
            </a:r>
            <a:endParaRPr b="1" sz="1300">
              <a:latin typeface="Open Sans"/>
              <a:ea typeface="Open Sans"/>
              <a:cs typeface="Open Sans"/>
              <a:sym typeface="Open Sans"/>
            </a:endParaRPr>
          </a:p>
        </p:txBody>
      </p:sp>
      <p:graphicFrame>
        <p:nvGraphicFramePr>
          <p:cNvPr id="211" name="Google Shape;211;p33"/>
          <p:cNvGraphicFramePr/>
          <p:nvPr/>
        </p:nvGraphicFramePr>
        <p:xfrm>
          <a:off x="4706113" y="1997700"/>
          <a:ext cx="3000000" cy="3000000"/>
        </p:xfrm>
        <a:graphic>
          <a:graphicData uri="http://schemas.openxmlformats.org/drawingml/2006/table">
            <a:tbl>
              <a:tblPr>
                <a:noFill/>
                <a:tableStyleId>{93865747-6F41-4877-8868-381306643EBD}</a:tableStyleId>
              </a:tblPr>
              <a:tblGrid>
                <a:gridCol w="1078225"/>
                <a:gridCol w="1047250"/>
              </a:tblGrid>
              <a:tr h="409900">
                <a:tc>
                  <a:txBody>
                    <a:bodyPr/>
                    <a:lstStyle/>
                    <a:p>
                      <a:pPr indent="0" lvl="0" marL="0" rtl="0" algn="l">
                        <a:spcBef>
                          <a:spcPts val="0"/>
                        </a:spcBef>
                        <a:spcAft>
                          <a:spcPts val="0"/>
                        </a:spcAft>
                        <a:buNone/>
                      </a:pPr>
                      <a:r>
                        <a:rPr b="1" lang="en" sz="1200"/>
                        <a:t>DBMS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Time(Mins)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SQL Server</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2.229</a:t>
                      </a:r>
                      <a:r>
                        <a:rPr b="1" lang="en" sz="1200"/>
                        <a:t>1</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PostgreSQL</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1.3464</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Cassandra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1.1538</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InfluxDB</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3.2683</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MongoDB</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0.9999</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12" name="Google Shape;212;p33"/>
          <p:cNvSpPr txBox="1"/>
          <p:nvPr/>
        </p:nvSpPr>
        <p:spPr>
          <a:xfrm>
            <a:off x="4574875" y="1465450"/>
            <a:ext cx="3542700" cy="4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Open Sans"/>
                <a:ea typeface="Open Sans"/>
                <a:cs typeface="Open Sans"/>
                <a:sym typeface="Open Sans"/>
              </a:rPr>
              <a:t>Simultaneous : </a:t>
            </a:r>
            <a:r>
              <a:rPr b="1" lang="en" sz="1300">
                <a:latin typeface="Open Sans"/>
                <a:ea typeface="Open Sans"/>
                <a:cs typeface="Open Sans"/>
                <a:sym typeface="Open Sans"/>
              </a:rPr>
              <a:t>Data Load</a:t>
            </a:r>
            <a:endParaRPr b="1" sz="1300">
              <a:latin typeface="Open Sans"/>
              <a:ea typeface="Open Sans"/>
              <a:cs typeface="Open Sans"/>
              <a:sym typeface="Open Sans"/>
            </a:endParaRPr>
          </a:p>
        </p:txBody>
      </p:sp>
      <p:graphicFrame>
        <p:nvGraphicFramePr>
          <p:cNvPr id="213" name="Google Shape;213;p33"/>
          <p:cNvGraphicFramePr/>
          <p:nvPr/>
        </p:nvGraphicFramePr>
        <p:xfrm>
          <a:off x="6851775" y="1997700"/>
          <a:ext cx="3000000" cy="3000000"/>
        </p:xfrm>
        <a:graphic>
          <a:graphicData uri="http://schemas.openxmlformats.org/drawingml/2006/table">
            <a:tbl>
              <a:tblPr>
                <a:noFill/>
                <a:tableStyleId>{93865747-6F41-4877-8868-381306643EBD}</a:tableStyleId>
              </a:tblPr>
              <a:tblGrid>
                <a:gridCol w="1078700"/>
                <a:gridCol w="1044800"/>
              </a:tblGrid>
              <a:tr h="409900">
                <a:tc>
                  <a:txBody>
                    <a:bodyPr/>
                    <a:lstStyle/>
                    <a:p>
                      <a:pPr indent="0" lvl="0" marL="0" rtl="0" algn="l">
                        <a:spcBef>
                          <a:spcPts val="0"/>
                        </a:spcBef>
                        <a:spcAft>
                          <a:spcPts val="0"/>
                        </a:spcAft>
                        <a:buNone/>
                      </a:pPr>
                      <a:r>
                        <a:rPr b="1" lang="en" sz="1200"/>
                        <a:t>DBMS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Time(Mins)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SQL Server</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2.9100</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PostgreSQL</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2.0661</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Cassandra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167.9599</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InfluxDB</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79.9016</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900">
                <a:tc>
                  <a:txBody>
                    <a:bodyPr/>
                    <a:lstStyle/>
                    <a:p>
                      <a:pPr indent="0" lvl="0" marL="0" rtl="0" algn="l">
                        <a:spcBef>
                          <a:spcPts val="0"/>
                        </a:spcBef>
                        <a:spcAft>
                          <a:spcPts val="0"/>
                        </a:spcAft>
                        <a:buNone/>
                      </a:pPr>
                      <a:r>
                        <a:rPr b="1" lang="en" sz="1200"/>
                        <a:t>MongoDB</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200"/>
                        <a:t>2.8452</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14" name="Google Shape;214;p33"/>
          <p:cNvSpPr txBox="1"/>
          <p:nvPr/>
        </p:nvSpPr>
        <p:spPr>
          <a:xfrm>
            <a:off x="6745925" y="1465450"/>
            <a:ext cx="3542700" cy="4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Open Sans"/>
                <a:ea typeface="Open Sans"/>
                <a:cs typeface="Open Sans"/>
                <a:sym typeface="Open Sans"/>
              </a:rPr>
              <a:t>Simultaneous : </a:t>
            </a:r>
            <a:r>
              <a:rPr b="1" lang="en" sz="1300">
                <a:latin typeface="Open Sans"/>
                <a:ea typeface="Open Sans"/>
                <a:cs typeface="Open Sans"/>
                <a:sym typeface="Open Sans"/>
              </a:rPr>
              <a:t>Clustering </a:t>
            </a:r>
            <a:endParaRPr b="1" sz="1300">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311700" y="5212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pic>
        <p:nvPicPr>
          <p:cNvPr id="220" name="Google Shape;220;p34" title="Points scored"/>
          <p:cNvPicPr preferRelativeResize="0"/>
          <p:nvPr/>
        </p:nvPicPr>
        <p:blipFill>
          <a:blip r:embed="rId3">
            <a:alphaModFix/>
          </a:blip>
          <a:stretch>
            <a:fillRect/>
          </a:stretch>
        </p:blipFill>
        <p:spPr>
          <a:xfrm>
            <a:off x="235500" y="1304825"/>
            <a:ext cx="4318725" cy="2670386"/>
          </a:xfrm>
          <a:prstGeom prst="rect">
            <a:avLst/>
          </a:prstGeom>
          <a:noFill/>
          <a:ln>
            <a:noFill/>
          </a:ln>
          <a:effectLst>
            <a:outerShdw blurRad="57150" rotWithShape="0" algn="bl" dir="5400000" dist="19050">
              <a:srgbClr val="000000">
                <a:alpha val="50000"/>
              </a:srgbClr>
            </a:outerShdw>
          </a:effectLst>
        </p:spPr>
      </p:pic>
      <p:pic>
        <p:nvPicPr>
          <p:cNvPr id="221" name="Google Shape;221;p34" title="Points scored"/>
          <p:cNvPicPr preferRelativeResize="0"/>
          <p:nvPr/>
        </p:nvPicPr>
        <p:blipFill>
          <a:blip r:embed="rId4">
            <a:alphaModFix/>
          </a:blip>
          <a:stretch>
            <a:fillRect/>
          </a:stretch>
        </p:blipFill>
        <p:spPr>
          <a:xfrm>
            <a:off x="4630425" y="1304825"/>
            <a:ext cx="4318725" cy="267041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27" name="Google Shape;227;p35"/>
          <p:cNvSpPr txBox="1"/>
          <p:nvPr>
            <p:ph idx="1" type="body"/>
          </p:nvPr>
        </p:nvSpPr>
        <p:spPr>
          <a:xfrm>
            <a:off x="311700" y="1266325"/>
            <a:ext cx="52872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Postgres is the fastest for Enchilada overall </a:t>
            </a:r>
            <a:endParaRPr/>
          </a:p>
          <a:p>
            <a:pPr indent="-342900" lvl="0" marL="457200" rtl="0" algn="l">
              <a:spcBef>
                <a:spcPts val="0"/>
              </a:spcBef>
              <a:spcAft>
                <a:spcPts val="0"/>
              </a:spcAft>
              <a:buSzPts val="1800"/>
              <a:buChar char="●"/>
            </a:pPr>
            <a:r>
              <a:rPr lang="en"/>
              <a:t>MongoDB was the fastest NoSQL </a:t>
            </a:r>
            <a:endParaRPr/>
          </a:p>
          <a:p>
            <a:pPr indent="-317500" lvl="1" marL="914400" rtl="0" algn="l">
              <a:spcBef>
                <a:spcPts val="0"/>
              </a:spcBef>
              <a:spcAft>
                <a:spcPts val="0"/>
              </a:spcAft>
              <a:buSzPts val="1400"/>
              <a:buChar char="○"/>
            </a:pPr>
            <a:r>
              <a:rPr lang="en"/>
              <a:t>NoSQL systems are scalable </a:t>
            </a:r>
            <a:endParaRPr/>
          </a:p>
          <a:p>
            <a:pPr indent="-342900" lvl="0" marL="457200" rtl="0" algn="l">
              <a:spcBef>
                <a:spcPts val="0"/>
              </a:spcBef>
              <a:spcAft>
                <a:spcPts val="0"/>
              </a:spcAft>
              <a:buSzPts val="1800"/>
              <a:buChar char="●"/>
            </a:pPr>
            <a:r>
              <a:rPr lang="en"/>
              <a:t>Why were Cassandra and InfluxDB so slow?</a:t>
            </a:r>
            <a:endParaRPr/>
          </a:p>
          <a:p>
            <a:pPr indent="-317500" lvl="1" marL="914400" rtl="0" algn="l">
              <a:spcBef>
                <a:spcPts val="0"/>
              </a:spcBef>
              <a:spcAft>
                <a:spcPts val="0"/>
              </a:spcAft>
              <a:buSzPts val="1400"/>
              <a:buChar char="○"/>
            </a:pPr>
            <a:r>
              <a:rPr lang="en"/>
              <a:t>Tests were designed based on the existing Enchilada code </a:t>
            </a:r>
            <a:endParaRPr/>
          </a:p>
          <a:p>
            <a:pPr indent="-317500" lvl="1" marL="914400" rtl="0" algn="l">
              <a:spcBef>
                <a:spcPts val="0"/>
              </a:spcBef>
              <a:spcAft>
                <a:spcPts val="0"/>
              </a:spcAft>
              <a:buSzPts val="1400"/>
              <a:buChar char="○"/>
            </a:pPr>
            <a:r>
              <a:rPr lang="en"/>
              <a:t>Not optimized per system </a:t>
            </a:r>
            <a:endParaRPr/>
          </a:p>
        </p:txBody>
      </p:sp>
      <p:pic>
        <p:nvPicPr>
          <p:cNvPr id="228" name="Google Shape;228;p35" title="Points scored"/>
          <p:cNvPicPr preferRelativeResize="0"/>
          <p:nvPr/>
        </p:nvPicPr>
        <p:blipFill>
          <a:blip r:embed="rId3">
            <a:alphaModFix/>
          </a:blip>
          <a:stretch>
            <a:fillRect/>
          </a:stretch>
        </p:blipFill>
        <p:spPr>
          <a:xfrm>
            <a:off x="5751300" y="829200"/>
            <a:ext cx="3081000" cy="1905076"/>
          </a:xfrm>
          <a:prstGeom prst="rect">
            <a:avLst/>
          </a:prstGeom>
          <a:noFill/>
          <a:ln>
            <a:noFill/>
          </a:ln>
          <a:effectLst>
            <a:outerShdw blurRad="57150" rotWithShape="0" algn="bl" dir="5400000" dist="19050">
              <a:srgbClr val="000000">
                <a:alpha val="50000"/>
              </a:srgbClr>
            </a:outerShdw>
          </a:effectLst>
        </p:spPr>
      </p:pic>
      <p:pic>
        <p:nvPicPr>
          <p:cNvPr id="229" name="Google Shape;229;p35" title="Points scored"/>
          <p:cNvPicPr preferRelativeResize="0"/>
          <p:nvPr/>
        </p:nvPicPr>
        <p:blipFill>
          <a:blip r:embed="rId4">
            <a:alphaModFix/>
          </a:blip>
          <a:stretch>
            <a:fillRect/>
          </a:stretch>
        </p:blipFill>
        <p:spPr>
          <a:xfrm>
            <a:off x="5751300" y="2898625"/>
            <a:ext cx="3080997" cy="190507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directions</a:t>
            </a:r>
            <a:endParaRPr/>
          </a:p>
        </p:txBody>
      </p:sp>
      <p:sp>
        <p:nvSpPr>
          <p:cNvPr id="235" name="Google Shape;235;p3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Implementing a new system (MongoDB vs PostgreSQL)</a:t>
            </a:r>
            <a:endParaRPr/>
          </a:p>
          <a:p>
            <a:pPr indent="-342900" lvl="0" marL="457200" rtl="0" algn="l">
              <a:lnSpc>
                <a:spcPct val="200000"/>
              </a:lnSpc>
              <a:spcBef>
                <a:spcPts val="0"/>
              </a:spcBef>
              <a:spcAft>
                <a:spcPts val="0"/>
              </a:spcAft>
              <a:buSzPts val="1800"/>
              <a:buChar char="●"/>
            </a:pPr>
            <a:r>
              <a:rPr lang="en"/>
              <a:t>Revisiting tests</a:t>
            </a:r>
            <a:endParaRPr/>
          </a:p>
          <a:p>
            <a:pPr indent="-342900" lvl="0" marL="457200" rtl="0" algn="l">
              <a:lnSpc>
                <a:spcPct val="200000"/>
              </a:lnSpc>
              <a:spcBef>
                <a:spcPts val="0"/>
              </a:spcBef>
              <a:spcAft>
                <a:spcPts val="0"/>
              </a:spcAft>
              <a:buSzPts val="1800"/>
              <a:buChar char="●"/>
            </a:pPr>
            <a:r>
              <a:rPr lang="en"/>
              <a:t>New application version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7"/>
          <p:cNvSpPr txBox="1"/>
          <p:nvPr>
            <p:ph type="title"/>
          </p:nvPr>
        </p:nvSpPr>
        <p:spPr>
          <a:xfrm>
            <a:off x="311700" y="1304850"/>
            <a:ext cx="8520600" cy="153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241" name="Google Shape;241;p37"/>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Thanks to Dave Musicant, our advisor, </a:t>
            </a:r>
            <a:r>
              <a:rPr lang="en"/>
              <a:t>a</a:t>
            </a:r>
            <a:r>
              <a:rPr lang="en"/>
              <a:t>nd Deborah Gross.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Enchilada - Analytical Tools</a:t>
            </a:r>
            <a:endParaRPr/>
          </a:p>
        </p:txBody>
      </p:sp>
      <p:sp>
        <p:nvSpPr>
          <p:cNvPr id="80" name="Google Shape;80;p15"/>
          <p:cNvSpPr txBox="1"/>
          <p:nvPr>
            <p:ph idx="1" type="body"/>
          </p:nvPr>
        </p:nvSpPr>
        <p:spPr>
          <a:xfrm>
            <a:off x="311700" y="1178725"/>
            <a:ext cx="4510200" cy="33900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SzPts val="1800"/>
              <a:buChar char="●"/>
            </a:pPr>
            <a:r>
              <a:rPr lang="en"/>
              <a:t>G</a:t>
            </a:r>
            <a:r>
              <a:rPr lang="en"/>
              <a:t>rouping mass spectra by </a:t>
            </a:r>
            <a:r>
              <a:rPr i="1" lang="en"/>
              <a:t>querying</a:t>
            </a:r>
            <a:r>
              <a:rPr lang="en"/>
              <a:t> databases or by </a:t>
            </a:r>
            <a:r>
              <a:rPr i="1" lang="en"/>
              <a:t>clustering</a:t>
            </a:r>
            <a:endParaRPr i="1"/>
          </a:p>
          <a:p>
            <a:pPr indent="-342900" lvl="0" marL="457200" marR="0" rtl="0" algn="just">
              <a:lnSpc>
                <a:spcPct val="115000"/>
              </a:lnSpc>
              <a:spcBef>
                <a:spcPts val="0"/>
              </a:spcBef>
              <a:spcAft>
                <a:spcPts val="0"/>
              </a:spcAft>
              <a:buSzPts val="1800"/>
              <a:buChar char="●"/>
            </a:pPr>
            <a:r>
              <a:rPr lang="en"/>
              <a:t>Generating temporal </a:t>
            </a:r>
            <a:r>
              <a:rPr i="1" lang="en"/>
              <a:t>profiles</a:t>
            </a:r>
            <a:r>
              <a:rPr lang="en"/>
              <a:t> of various particle characteristics</a:t>
            </a:r>
            <a:endParaRPr/>
          </a:p>
          <a:p>
            <a:pPr indent="-342900" lvl="0" marL="457200" marR="0" rtl="0" algn="just">
              <a:lnSpc>
                <a:spcPct val="115000"/>
              </a:lnSpc>
              <a:spcBef>
                <a:spcPts val="0"/>
              </a:spcBef>
              <a:spcAft>
                <a:spcPts val="0"/>
              </a:spcAft>
              <a:buSzPts val="1800"/>
              <a:buChar char="●"/>
            </a:pPr>
            <a:r>
              <a:rPr lang="en"/>
              <a:t>Determining traditional aerosol metrics such as mass or number </a:t>
            </a:r>
            <a:r>
              <a:rPr i="1" lang="en"/>
              <a:t>concentration</a:t>
            </a:r>
            <a:r>
              <a:rPr lang="en"/>
              <a:t> and size </a:t>
            </a:r>
            <a:r>
              <a:rPr i="1" lang="en"/>
              <a:t>distributions</a:t>
            </a:r>
            <a:r>
              <a:rPr lang="en"/>
              <a:t> for a time period or as a function of time</a:t>
            </a:r>
            <a:endParaRPr/>
          </a:p>
          <a:p>
            <a:pPr indent="-342900" lvl="0" marL="457200" marR="0" rtl="0" algn="just">
              <a:lnSpc>
                <a:spcPct val="115000"/>
              </a:lnSpc>
              <a:spcBef>
                <a:spcPts val="0"/>
              </a:spcBef>
              <a:spcAft>
                <a:spcPts val="0"/>
              </a:spcAft>
              <a:buSzPts val="1800"/>
              <a:buChar char="●"/>
            </a:pPr>
            <a:r>
              <a:rPr i="1" lang="en"/>
              <a:t>Visualization</a:t>
            </a:r>
            <a:r>
              <a:rPr lang="en"/>
              <a:t> of data</a:t>
            </a:r>
            <a:endParaRPr/>
          </a:p>
          <a:p>
            <a:pPr indent="0" lvl="0" marL="457200" rtl="0" algn="l">
              <a:spcBef>
                <a:spcPts val="1600"/>
              </a:spcBef>
              <a:spcAft>
                <a:spcPts val="1600"/>
              </a:spcAft>
              <a:buNone/>
            </a:pPr>
            <a:r>
              <a:t/>
            </a:r>
            <a:endParaRPr sz="1350">
              <a:solidFill>
                <a:srgbClr val="2E2E2E"/>
              </a:solidFill>
              <a:latin typeface="Georgia"/>
              <a:ea typeface="Georgia"/>
              <a:cs typeface="Georgia"/>
              <a:sym typeface="Georgia"/>
            </a:endParaRPr>
          </a:p>
        </p:txBody>
      </p:sp>
      <p:pic>
        <p:nvPicPr>
          <p:cNvPr id="81" name="Google Shape;81;p15"/>
          <p:cNvPicPr preferRelativeResize="0"/>
          <p:nvPr/>
        </p:nvPicPr>
        <p:blipFill rotWithShape="1">
          <a:blip r:embed="rId3">
            <a:alphaModFix/>
          </a:blip>
          <a:srcRect b="0" l="0" r="50000" t="0"/>
          <a:stretch/>
        </p:blipFill>
        <p:spPr>
          <a:xfrm>
            <a:off x="5603375" y="1325325"/>
            <a:ext cx="2868854" cy="3096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Goals </a:t>
            </a:r>
            <a:endParaRPr/>
          </a:p>
        </p:txBody>
      </p:sp>
      <p:sp>
        <p:nvSpPr>
          <p:cNvPr id="87" name="Google Shape;87;p1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Update E</a:t>
            </a:r>
            <a:r>
              <a:rPr lang="en"/>
              <a:t>nchilada</a:t>
            </a:r>
            <a:r>
              <a:rPr lang="en"/>
              <a:t> to modern standards</a:t>
            </a:r>
            <a:endParaRPr/>
          </a:p>
          <a:p>
            <a:pPr indent="-317500" lvl="1" marL="914400" rtl="0" algn="l">
              <a:lnSpc>
                <a:spcPct val="150000"/>
              </a:lnSpc>
              <a:spcBef>
                <a:spcPts val="0"/>
              </a:spcBef>
              <a:spcAft>
                <a:spcPts val="0"/>
              </a:spcAft>
              <a:buSzPts val="1400"/>
              <a:buChar char="○"/>
            </a:pPr>
            <a:r>
              <a:rPr lang="en"/>
              <a:t>Update to modern version of Java</a:t>
            </a:r>
            <a:endParaRPr/>
          </a:p>
          <a:p>
            <a:pPr indent="-317500" lvl="1" marL="914400" rtl="0" algn="l">
              <a:lnSpc>
                <a:spcPct val="150000"/>
              </a:lnSpc>
              <a:spcBef>
                <a:spcPts val="0"/>
              </a:spcBef>
              <a:spcAft>
                <a:spcPts val="0"/>
              </a:spcAft>
              <a:buSzPts val="1400"/>
              <a:buChar char="○"/>
            </a:pPr>
            <a:r>
              <a:rPr lang="en"/>
              <a:t>Make the installation process easier </a:t>
            </a:r>
            <a:endParaRPr/>
          </a:p>
          <a:p>
            <a:pPr indent="-317500" lvl="1" marL="914400" rtl="0" algn="l">
              <a:lnSpc>
                <a:spcPct val="150000"/>
              </a:lnSpc>
              <a:spcBef>
                <a:spcPts val="0"/>
              </a:spcBef>
              <a:spcAft>
                <a:spcPts val="0"/>
              </a:spcAft>
              <a:buSzPts val="1400"/>
              <a:buChar char="○"/>
            </a:pPr>
            <a:r>
              <a:rPr lang="en"/>
              <a:t>Ensure it runs smoothly on current versions of OS </a:t>
            </a:r>
            <a:endParaRPr/>
          </a:p>
          <a:p>
            <a:pPr indent="-317500" lvl="1" marL="914400" rtl="0" algn="l">
              <a:lnSpc>
                <a:spcPct val="150000"/>
              </a:lnSpc>
              <a:spcBef>
                <a:spcPts val="0"/>
              </a:spcBef>
              <a:spcAft>
                <a:spcPts val="0"/>
              </a:spcAft>
              <a:buSzPts val="1400"/>
              <a:buChar char="○"/>
            </a:pPr>
            <a:r>
              <a:rPr lang="en"/>
              <a:t>Make a new version of the Enchilada application</a:t>
            </a:r>
            <a:endParaRPr/>
          </a:p>
          <a:p>
            <a:pPr indent="-342900" lvl="0" marL="457200" rtl="0" algn="l">
              <a:lnSpc>
                <a:spcPct val="150000"/>
              </a:lnSpc>
              <a:spcBef>
                <a:spcPts val="0"/>
              </a:spcBef>
              <a:spcAft>
                <a:spcPts val="0"/>
              </a:spcAft>
              <a:buSzPts val="1800"/>
              <a:buChar char="●"/>
            </a:pPr>
            <a:r>
              <a:rPr lang="en"/>
              <a:t>Find the best database system </a:t>
            </a:r>
            <a:r>
              <a:rPr i="1" lang="en"/>
              <a:t>for Enchilada </a:t>
            </a:r>
            <a:endParaRPr/>
          </a:p>
          <a:p>
            <a:pPr indent="-317500" lvl="1" marL="914400" rtl="0" algn="l">
              <a:lnSpc>
                <a:spcPct val="150000"/>
              </a:lnSpc>
              <a:spcBef>
                <a:spcPts val="0"/>
              </a:spcBef>
              <a:spcAft>
                <a:spcPts val="0"/>
              </a:spcAft>
              <a:buSzPts val="1400"/>
              <a:buChar char="○"/>
            </a:pPr>
            <a:r>
              <a:rPr lang="en"/>
              <a:t>SQL Server was slow and confusing to install </a:t>
            </a:r>
            <a:endParaRPr/>
          </a:p>
          <a:p>
            <a:pPr indent="-317500" lvl="2" marL="1371600" rtl="0" algn="l">
              <a:lnSpc>
                <a:spcPct val="150000"/>
              </a:lnSpc>
              <a:spcBef>
                <a:spcPts val="0"/>
              </a:spcBef>
              <a:spcAft>
                <a:spcPts val="0"/>
              </a:spcAft>
              <a:buSzPts val="1400"/>
              <a:buChar char="■"/>
            </a:pPr>
            <a:r>
              <a:rPr lang="en"/>
              <a:t>Windows only</a:t>
            </a:r>
            <a:endParaRPr/>
          </a:p>
          <a:p>
            <a:pPr indent="-317500" lvl="1" marL="914400" rtl="0" algn="l">
              <a:lnSpc>
                <a:spcPct val="150000"/>
              </a:lnSpc>
              <a:spcBef>
                <a:spcPts val="0"/>
              </a:spcBef>
              <a:spcAft>
                <a:spcPts val="0"/>
              </a:spcAft>
              <a:buSzPts val="1400"/>
              <a:buChar char="○"/>
            </a:pPr>
            <a:r>
              <a:rPr lang="en"/>
              <a:t>NoSQL systems were not popular when Enchilada was first created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Fresher Enchilada</a:t>
            </a:r>
            <a:endParaRPr/>
          </a:p>
        </p:txBody>
      </p:sp>
      <p:sp>
        <p:nvSpPr>
          <p:cNvPr id="93" name="Google Shape;93;p1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Enchilada is old code (Java 7)</a:t>
            </a:r>
            <a:endParaRPr/>
          </a:p>
          <a:p>
            <a:pPr indent="0" lvl="0" marL="0" rtl="0" algn="l">
              <a:spcBef>
                <a:spcPts val="1600"/>
              </a:spcBef>
              <a:spcAft>
                <a:spcPts val="0"/>
              </a:spcAft>
              <a:buNone/>
            </a:pPr>
            <a:r>
              <a:rPr lang="en"/>
              <a:t>We updated it to Java 11</a:t>
            </a:r>
            <a:endParaRPr/>
          </a:p>
          <a:p>
            <a:pPr indent="0" lvl="0" marL="0" rtl="0" algn="l">
              <a:spcBef>
                <a:spcPts val="1600"/>
              </a:spcBef>
              <a:spcAft>
                <a:spcPts val="0"/>
              </a:spcAft>
              <a:buNone/>
            </a:pPr>
            <a:r>
              <a:rPr lang="en"/>
              <a:t>It could no longer be built into an application</a:t>
            </a:r>
            <a:endParaRPr/>
          </a:p>
          <a:p>
            <a:pPr indent="0" lvl="0" marL="0" rtl="0" algn="l">
              <a:spcBef>
                <a:spcPts val="1600"/>
              </a:spcBef>
              <a:spcAft>
                <a:spcPts val="0"/>
              </a:spcAft>
              <a:buNone/>
            </a:pPr>
            <a:r>
              <a:rPr lang="en"/>
              <a:t>We reconfigured it to build using Maven</a:t>
            </a:r>
            <a:endParaRPr/>
          </a:p>
          <a:p>
            <a:pPr indent="0" lvl="0" marL="0" rtl="0" algn="l">
              <a:spcBef>
                <a:spcPts val="1600"/>
              </a:spcBef>
              <a:spcAft>
                <a:spcPts val="1600"/>
              </a:spcAft>
              <a:buNone/>
            </a:pPr>
            <a:r>
              <a:rPr lang="en"/>
              <a:t>This improves maintainability</a:t>
            </a:r>
            <a:endParaRPr/>
          </a:p>
        </p:txBody>
      </p:sp>
      <p:pic>
        <p:nvPicPr>
          <p:cNvPr id="94" name="Google Shape;94;p17"/>
          <p:cNvPicPr preferRelativeResize="0"/>
          <p:nvPr/>
        </p:nvPicPr>
        <p:blipFill>
          <a:blip r:embed="rId3">
            <a:alphaModFix/>
          </a:blip>
          <a:stretch>
            <a:fillRect/>
          </a:stretch>
        </p:blipFill>
        <p:spPr>
          <a:xfrm>
            <a:off x="6691782" y="3851399"/>
            <a:ext cx="1929875" cy="488500"/>
          </a:xfrm>
          <a:prstGeom prst="rect">
            <a:avLst/>
          </a:prstGeom>
          <a:noFill/>
          <a:ln>
            <a:noFill/>
          </a:ln>
        </p:spPr>
      </p:pic>
      <p:sp>
        <p:nvSpPr>
          <p:cNvPr id="95" name="Google Shape;95;p17"/>
          <p:cNvSpPr txBox="1"/>
          <p:nvPr/>
        </p:nvSpPr>
        <p:spPr>
          <a:xfrm>
            <a:off x="6691763" y="4339900"/>
            <a:ext cx="2204400" cy="2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Image credit: https://maven.apache.org/</a:t>
            </a:r>
            <a:endParaRPr sz="8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Benchmark Databases for </a:t>
            </a:r>
            <a:r>
              <a:rPr lang="en"/>
              <a:t>Enchilada</a:t>
            </a:r>
            <a:endParaRPr/>
          </a:p>
        </p:txBody>
      </p:sp>
      <p:sp>
        <p:nvSpPr>
          <p:cNvPr id="101" name="Google Shape;101;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K-Means clustering</a:t>
            </a:r>
            <a:endParaRPr/>
          </a:p>
          <a:p>
            <a:pPr indent="-342900" lvl="0" marL="457200" rtl="0" algn="l">
              <a:spcBef>
                <a:spcPts val="0"/>
              </a:spcBef>
              <a:spcAft>
                <a:spcPts val="0"/>
              </a:spcAft>
              <a:buSzPts val="1800"/>
              <a:buChar char="●"/>
            </a:pPr>
            <a:r>
              <a:rPr lang="en"/>
              <a:t>Simple dataload</a:t>
            </a:r>
            <a:endParaRPr/>
          </a:p>
          <a:p>
            <a:pPr indent="-342900" lvl="0" marL="457200" rtl="0" algn="l">
              <a:spcBef>
                <a:spcPts val="0"/>
              </a:spcBef>
              <a:spcAft>
                <a:spcPts val="0"/>
              </a:spcAft>
              <a:buSzPts val="1800"/>
              <a:buChar char="●"/>
            </a:pPr>
            <a:r>
              <a:rPr lang="en"/>
              <a:t>Holistic Clustering</a:t>
            </a:r>
            <a:endParaRPr/>
          </a:p>
          <a:p>
            <a:pPr indent="-317500" lvl="1" marL="914400" rtl="0" algn="l">
              <a:spcBef>
                <a:spcPts val="0"/>
              </a:spcBef>
              <a:spcAft>
                <a:spcPts val="0"/>
              </a:spcAft>
              <a:buSzPts val="1400"/>
              <a:buChar char="○"/>
            </a:pPr>
            <a:r>
              <a:rPr lang="en"/>
              <a:t>Create</a:t>
            </a:r>
            <a:endParaRPr/>
          </a:p>
          <a:p>
            <a:pPr indent="-317500" lvl="1" marL="914400" rtl="0" algn="l">
              <a:spcBef>
                <a:spcPts val="0"/>
              </a:spcBef>
              <a:spcAft>
                <a:spcPts val="0"/>
              </a:spcAft>
              <a:buSzPts val="1400"/>
              <a:buChar char="○"/>
            </a:pPr>
            <a:r>
              <a:rPr lang="en"/>
              <a:t>Read</a:t>
            </a:r>
            <a:endParaRPr/>
          </a:p>
          <a:p>
            <a:pPr indent="-317500" lvl="1" marL="914400" rtl="0" algn="l">
              <a:spcBef>
                <a:spcPts val="0"/>
              </a:spcBef>
              <a:spcAft>
                <a:spcPts val="0"/>
              </a:spcAft>
              <a:buSzPts val="1400"/>
              <a:buChar char="○"/>
            </a:pPr>
            <a:r>
              <a:rPr lang="en"/>
              <a:t>Update</a:t>
            </a:r>
            <a:endParaRPr/>
          </a:p>
          <a:p>
            <a:pPr indent="-317500" lvl="1" marL="914400" rtl="0" algn="l">
              <a:spcBef>
                <a:spcPts val="0"/>
              </a:spcBef>
              <a:spcAft>
                <a:spcPts val="0"/>
              </a:spcAft>
              <a:buSzPts val="1400"/>
              <a:buChar char="○"/>
            </a:pPr>
            <a:r>
              <a:rPr lang="en"/>
              <a:t>Delete</a:t>
            </a:r>
            <a:endParaRPr/>
          </a:p>
        </p:txBody>
      </p:sp>
      <p:pic>
        <p:nvPicPr>
          <p:cNvPr id="102" name="Google Shape;102;p18"/>
          <p:cNvPicPr preferRelativeResize="0"/>
          <p:nvPr/>
        </p:nvPicPr>
        <p:blipFill>
          <a:blip r:embed="rId3">
            <a:alphaModFix/>
          </a:blip>
          <a:stretch>
            <a:fillRect/>
          </a:stretch>
        </p:blipFill>
        <p:spPr>
          <a:xfrm>
            <a:off x="5284625" y="1152425"/>
            <a:ext cx="3047346" cy="341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Database Systems We Tested</a:t>
            </a:r>
            <a:endParaRPr/>
          </a:p>
        </p:txBody>
      </p:sp>
      <p:sp>
        <p:nvSpPr>
          <p:cNvPr id="108" name="Google Shape;108;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Relational systems</a:t>
            </a:r>
            <a:endParaRPr/>
          </a:p>
          <a:p>
            <a:pPr indent="-317500" lvl="1" marL="914400" rtl="0" algn="l">
              <a:spcBef>
                <a:spcPts val="0"/>
              </a:spcBef>
              <a:spcAft>
                <a:spcPts val="0"/>
              </a:spcAft>
              <a:buSzPts val="1400"/>
              <a:buChar char="○"/>
            </a:pPr>
            <a:r>
              <a:rPr lang="en"/>
              <a:t>Microsoft’s SQL Server</a:t>
            </a:r>
            <a:endParaRPr/>
          </a:p>
          <a:p>
            <a:pPr indent="-317500" lvl="1" marL="914400" rtl="0" algn="l">
              <a:spcBef>
                <a:spcPts val="0"/>
              </a:spcBef>
              <a:spcAft>
                <a:spcPts val="0"/>
              </a:spcAft>
              <a:buSzPts val="1400"/>
              <a:buChar char="○"/>
            </a:pPr>
            <a:r>
              <a:rPr lang="en"/>
              <a:t>PostgreSQL</a:t>
            </a:r>
            <a:endParaRPr/>
          </a:p>
          <a:p>
            <a:pPr indent="-342900" lvl="0" marL="457200" rtl="0" algn="l">
              <a:spcBef>
                <a:spcPts val="0"/>
              </a:spcBef>
              <a:spcAft>
                <a:spcPts val="0"/>
              </a:spcAft>
              <a:buSzPts val="1800"/>
              <a:buChar char="●"/>
            </a:pPr>
            <a:r>
              <a:rPr lang="en"/>
              <a:t>NoSQL systems</a:t>
            </a:r>
            <a:endParaRPr/>
          </a:p>
          <a:p>
            <a:pPr indent="-317500" lvl="1" marL="914400" rtl="0" algn="l">
              <a:spcBef>
                <a:spcPts val="0"/>
              </a:spcBef>
              <a:spcAft>
                <a:spcPts val="0"/>
              </a:spcAft>
              <a:buSzPts val="1400"/>
              <a:buChar char="○"/>
            </a:pPr>
            <a:r>
              <a:rPr lang="en"/>
              <a:t>Cassandra</a:t>
            </a:r>
            <a:endParaRPr/>
          </a:p>
          <a:p>
            <a:pPr indent="-317500" lvl="1" marL="914400" rtl="0" algn="l">
              <a:spcBef>
                <a:spcPts val="0"/>
              </a:spcBef>
              <a:spcAft>
                <a:spcPts val="0"/>
              </a:spcAft>
              <a:buSzPts val="1400"/>
              <a:buChar char="○"/>
            </a:pPr>
            <a:r>
              <a:rPr lang="en"/>
              <a:t>Influx</a:t>
            </a:r>
            <a:endParaRPr/>
          </a:p>
          <a:p>
            <a:pPr indent="-317500" lvl="1" marL="914400" rtl="0" algn="l">
              <a:spcBef>
                <a:spcPts val="0"/>
              </a:spcBef>
              <a:spcAft>
                <a:spcPts val="0"/>
              </a:spcAft>
              <a:buSzPts val="1400"/>
              <a:buChar char="○"/>
            </a:pPr>
            <a:r>
              <a:rPr lang="en"/>
              <a:t>MongoDB</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Relational Database - SQL Server</a:t>
            </a:r>
            <a:endParaRPr/>
          </a:p>
        </p:txBody>
      </p:sp>
      <p:sp>
        <p:nvSpPr>
          <p:cNvPr id="114" name="Google Shape;114;p20"/>
          <p:cNvSpPr txBox="1"/>
          <p:nvPr>
            <p:ph idx="1" type="body"/>
          </p:nvPr>
        </p:nvSpPr>
        <p:spPr>
          <a:xfrm>
            <a:off x="311700" y="1266325"/>
            <a:ext cx="74787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Enchilada utilizes Microsoft SQL Server</a:t>
            </a:r>
            <a:endParaRPr/>
          </a:p>
          <a:p>
            <a:pPr indent="-342900" lvl="0" marL="457200" rtl="0" algn="l">
              <a:spcBef>
                <a:spcPts val="0"/>
              </a:spcBef>
              <a:spcAft>
                <a:spcPts val="0"/>
              </a:spcAft>
              <a:buSzPts val="1800"/>
              <a:buChar char="●"/>
            </a:pPr>
            <a:r>
              <a:rPr lang="en"/>
              <a:t>Built on top of SQL (Structured Query Language)</a:t>
            </a:r>
            <a:endParaRPr/>
          </a:p>
          <a:p>
            <a:pPr indent="-342900" lvl="0" marL="457200" rtl="0" algn="l">
              <a:spcBef>
                <a:spcPts val="0"/>
              </a:spcBef>
              <a:spcAft>
                <a:spcPts val="0"/>
              </a:spcAft>
              <a:buSzPts val="1800"/>
              <a:buChar char="●"/>
            </a:pPr>
            <a:r>
              <a:rPr lang="en"/>
              <a:t>Structured with Tables (Rows and Columns) and relations between them</a:t>
            </a:r>
            <a:br>
              <a:rPr lang="en"/>
            </a:br>
            <a:endParaRPr/>
          </a:p>
          <a:p>
            <a:pPr indent="-342900" lvl="0" marL="457200" rtl="0" algn="l">
              <a:spcBef>
                <a:spcPts val="0"/>
              </a:spcBef>
              <a:spcAft>
                <a:spcPts val="0"/>
              </a:spcAft>
              <a:buSzPts val="1800"/>
              <a:buChar char="●"/>
            </a:pPr>
            <a:r>
              <a:rPr lang="en"/>
              <a:t>Difficult to set up </a:t>
            </a:r>
            <a:endParaRPr/>
          </a:p>
          <a:p>
            <a:pPr indent="-342900" lvl="0" marL="457200" rtl="0" algn="l">
              <a:spcBef>
                <a:spcPts val="0"/>
              </a:spcBef>
              <a:spcAft>
                <a:spcPts val="0"/>
              </a:spcAft>
              <a:buSzPts val="1800"/>
              <a:buChar char="●"/>
            </a:pPr>
            <a:r>
              <a:rPr lang="en"/>
              <a:t>Not open source</a:t>
            </a:r>
            <a:endParaRPr/>
          </a:p>
          <a:p>
            <a:pPr indent="0" lvl="0" marL="0" rtl="0" algn="l">
              <a:spcBef>
                <a:spcPts val="1600"/>
              </a:spcBef>
              <a:spcAft>
                <a:spcPts val="1600"/>
              </a:spcAft>
              <a:buNone/>
            </a:pPr>
            <a:r>
              <a:t/>
            </a:r>
            <a:endParaRPr/>
          </a:p>
        </p:txBody>
      </p:sp>
      <p:pic>
        <p:nvPicPr>
          <p:cNvPr id="115" name="Google Shape;115;p20"/>
          <p:cNvPicPr preferRelativeResize="0"/>
          <p:nvPr/>
        </p:nvPicPr>
        <p:blipFill>
          <a:blip r:embed="rId3">
            <a:alphaModFix/>
          </a:blip>
          <a:stretch>
            <a:fillRect/>
          </a:stretch>
        </p:blipFill>
        <p:spPr>
          <a:xfrm>
            <a:off x="7435275" y="3675449"/>
            <a:ext cx="1622050" cy="1311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Query</a:t>
            </a:r>
            <a:endParaRPr/>
          </a:p>
        </p:txBody>
      </p:sp>
      <p:pic>
        <p:nvPicPr>
          <p:cNvPr id="121" name="Google Shape;121;p21"/>
          <p:cNvPicPr preferRelativeResize="0"/>
          <p:nvPr/>
        </p:nvPicPr>
        <p:blipFill rotWithShape="1">
          <a:blip r:embed="rId3">
            <a:alphaModFix/>
          </a:blip>
          <a:srcRect b="0" l="0" r="7986" t="10913"/>
          <a:stretch/>
        </p:blipFill>
        <p:spPr>
          <a:xfrm>
            <a:off x="1985438" y="1259550"/>
            <a:ext cx="5173125" cy="3634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